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00" r:id="rId1"/>
  </p:sldMasterIdLst>
  <p:notesMasterIdLst>
    <p:notesMasterId r:id="rId90"/>
  </p:notesMasterIdLst>
  <p:handoutMasterIdLst>
    <p:handoutMasterId r:id="rId91"/>
  </p:handoutMasterIdLst>
  <p:sldIdLst>
    <p:sldId id="401" r:id="rId2"/>
    <p:sldId id="638" r:id="rId3"/>
    <p:sldId id="466" r:id="rId4"/>
    <p:sldId id="467" r:id="rId5"/>
    <p:sldId id="468" r:id="rId6"/>
    <p:sldId id="469" r:id="rId7"/>
    <p:sldId id="470" r:id="rId8"/>
    <p:sldId id="471" r:id="rId9"/>
    <p:sldId id="473" r:id="rId10"/>
    <p:sldId id="474" r:id="rId11"/>
    <p:sldId id="456" r:id="rId12"/>
    <p:sldId id="457" r:id="rId13"/>
    <p:sldId id="458" r:id="rId14"/>
    <p:sldId id="459" r:id="rId15"/>
    <p:sldId id="460" r:id="rId16"/>
    <p:sldId id="461" r:id="rId17"/>
    <p:sldId id="462" r:id="rId18"/>
    <p:sldId id="463" r:id="rId19"/>
    <p:sldId id="464" r:id="rId20"/>
    <p:sldId id="465" r:id="rId21"/>
    <p:sldId id="472" r:id="rId22"/>
    <p:sldId id="631" r:id="rId23"/>
    <p:sldId id="620" r:id="rId24"/>
    <p:sldId id="632" r:id="rId25"/>
    <p:sldId id="633" r:id="rId26"/>
    <p:sldId id="634" r:id="rId27"/>
    <p:sldId id="614" r:id="rId28"/>
    <p:sldId id="615" r:id="rId29"/>
    <p:sldId id="475" r:id="rId30"/>
    <p:sldId id="637" r:id="rId31"/>
    <p:sldId id="639" r:id="rId32"/>
    <p:sldId id="636" r:id="rId33"/>
    <p:sldId id="641" r:id="rId34"/>
    <p:sldId id="642" r:id="rId35"/>
    <p:sldId id="644" r:id="rId36"/>
    <p:sldId id="643" r:id="rId37"/>
    <p:sldId id="645" r:id="rId38"/>
    <p:sldId id="2029" r:id="rId39"/>
    <p:sldId id="646" r:id="rId40"/>
    <p:sldId id="402" r:id="rId41"/>
    <p:sldId id="2024" r:id="rId42"/>
    <p:sldId id="2028" r:id="rId43"/>
    <p:sldId id="2026" r:id="rId44"/>
    <p:sldId id="447" r:id="rId45"/>
    <p:sldId id="448" r:id="rId46"/>
    <p:sldId id="403" r:id="rId47"/>
    <p:sldId id="404" r:id="rId48"/>
    <p:sldId id="414" r:id="rId49"/>
    <p:sldId id="449" r:id="rId50"/>
    <p:sldId id="405" r:id="rId51"/>
    <p:sldId id="406" r:id="rId52"/>
    <p:sldId id="407" r:id="rId53"/>
    <p:sldId id="408" r:id="rId54"/>
    <p:sldId id="409" r:id="rId55"/>
    <p:sldId id="410" r:id="rId56"/>
    <p:sldId id="450" r:id="rId57"/>
    <p:sldId id="411" r:id="rId58"/>
    <p:sldId id="412" r:id="rId59"/>
    <p:sldId id="413" r:id="rId60"/>
    <p:sldId id="451" r:id="rId61"/>
    <p:sldId id="415" r:id="rId62"/>
    <p:sldId id="416" r:id="rId63"/>
    <p:sldId id="417" r:id="rId64"/>
    <p:sldId id="418" r:id="rId65"/>
    <p:sldId id="452" r:id="rId66"/>
    <p:sldId id="419" r:id="rId67"/>
    <p:sldId id="420" r:id="rId68"/>
    <p:sldId id="421" r:id="rId69"/>
    <p:sldId id="422" r:id="rId70"/>
    <p:sldId id="425" r:id="rId71"/>
    <p:sldId id="423" r:id="rId72"/>
    <p:sldId id="424" r:id="rId73"/>
    <p:sldId id="426" r:id="rId74"/>
    <p:sldId id="453" r:id="rId75"/>
    <p:sldId id="427" r:id="rId76"/>
    <p:sldId id="428" r:id="rId77"/>
    <p:sldId id="429" r:id="rId78"/>
    <p:sldId id="430" r:id="rId79"/>
    <p:sldId id="454" r:id="rId80"/>
    <p:sldId id="431" r:id="rId81"/>
    <p:sldId id="432" r:id="rId82"/>
    <p:sldId id="433" r:id="rId83"/>
    <p:sldId id="434" r:id="rId84"/>
    <p:sldId id="435" r:id="rId85"/>
    <p:sldId id="436" r:id="rId86"/>
    <p:sldId id="455" r:id="rId87"/>
    <p:sldId id="437" r:id="rId88"/>
    <p:sldId id="438" r:id="rId89"/>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Cummins" initials="NC" lastIdx="1" clrIdx="0">
    <p:extLst>
      <p:ext uri="{19B8F6BF-5375-455C-9EA6-DF929625EA0E}">
        <p15:presenceInfo xmlns:p15="http://schemas.microsoft.com/office/powerpoint/2012/main" userId="84d2f3d7d1bf6e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009900"/>
    <a:srgbClr val="0000FF"/>
    <a:srgbClr val="FF9900"/>
    <a:srgbClr val="C8FECC"/>
    <a:srgbClr val="CCF8FE"/>
    <a:srgbClr val="92D050"/>
    <a:srgbClr val="BBE0E3"/>
    <a:srgbClr val="CCFF66"/>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2533" autoAdjust="0"/>
  </p:normalViewPr>
  <p:slideViewPr>
    <p:cSldViewPr snapToGrid="0">
      <p:cViewPr varScale="1">
        <p:scale>
          <a:sx n="83" d="100"/>
          <a:sy n="83" d="100"/>
        </p:scale>
        <p:origin x="1500" y="84"/>
      </p:cViewPr>
      <p:guideLst>
        <p:guide orient="horz" pos="2160"/>
        <p:guide pos="3840"/>
      </p:guideLst>
    </p:cSldViewPr>
  </p:slideViewPr>
  <p:notesTextViewPr>
    <p:cViewPr>
      <p:scale>
        <a:sx n="3" d="2"/>
        <a:sy n="3" d="2"/>
      </p:scale>
      <p:origin x="0" y="0"/>
    </p:cViewPr>
  </p:notesTextViewPr>
  <p:notesViewPr>
    <p:cSldViewPr snapToGrid="0">
      <p:cViewPr varScale="1">
        <p:scale>
          <a:sx n="86" d="100"/>
          <a:sy n="86" d="100"/>
        </p:scale>
        <p:origin x="367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9C0451-1900-4A7D-97B7-F2ECD0E8E8C9}" type="doc">
      <dgm:prSet loTypeId="urn:microsoft.com/office/officeart/2005/8/layout/cycle2" loCatId="cycle" qsTypeId="urn:microsoft.com/office/officeart/2005/8/quickstyle/simple1" qsCatId="simple" csTypeId="urn:microsoft.com/office/officeart/2005/8/colors/accent6_4" csCatId="accent6" phldr="1"/>
      <dgm:spPr/>
      <dgm:t>
        <a:bodyPr/>
        <a:lstStyle/>
        <a:p>
          <a:endParaRPr lang="en-AU"/>
        </a:p>
      </dgm:t>
    </dgm:pt>
    <dgm:pt modelId="{C9F945B1-D4C2-467E-B894-59204030415A}">
      <dgm:prSet phldrT="[Text]"/>
      <dgm:spPr/>
      <dgm:t>
        <a:bodyPr/>
        <a:lstStyle/>
        <a:p>
          <a:r>
            <a:rPr lang="en-AU" dirty="0"/>
            <a:t>Train</a:t>
          </a:r>
        </a:p>
      </dgm:t>
    </dgm:pt>
    <dgm:pt modelId="{4EFAD10D-3AA8-4E19-8262-839A82862E9B}" type="parTrans" cxnId="{71800BF5-88C9-4488-ABB5-8DB468E87FEC}">
      <dgm:prSet/>
      <dgm:spPr/>
      <dgm:t>
        <a:bodyPr/>
        <a:lstStyle/>
        <a:p>
          <a:endParaRPr lang="en-AU"/>
        </a:p>
      </dgm:t>
    </dgm:pt>
    <dgm:pt modelId="{D2D01845-5533-41E7-8882-A1D6C2AE1A34}" type="sibTrans" cxnId="{71800BF5-88C9-4488-ABB5-8DB468E87FEC}">
      <dgm:prSet/>
      <dgm:spPr/>
      <dgm:t>
        <a:bodyPr/>
        <a:lstStyle/>
        <a:p>
          <a:endParaRPr lang="en-AU"/>
        </a:p>
      </dgm:t>
    </dgm:pt>
    <dgm:pt modelId="{EFC25F25-65C1-4E40-AD23-BF9FFC3FF4E9}">
      <dgm:prSet phldrT="[Text]"/>
      <dgm:spPr/>
      <dgm:t>
        <a:bodyPr/>
        <a:lstStyle/>
        <a:p>
          <a:r>
            <a:rPr lang="en-AU" dirty="0"/>
            <a:t>Prune</a:t>
          </a:r>
        </a:p>
      </dgm:t>
    </dgm:pt>
    <dgm:pt modelId="{AB767E2A-F082-4514-88AA-60BCF4DBCD8A}" type="parTrans" cxnId="{E7C04C98-A5DD-4DBA-81F1-3A4827AFE326}">
      <dgm:prSet/>
      <dgm:spPr/>
      <dgm:t>
        <a:bodyPr/>
        <a:lstStyle/>
        <a:p>
          <a:endParaRPr lang="en-AU"/>
        </a:p>
      </dgm:t>
    </dgm:pt>
    <dgm:pt modelId="{7DFDF21A-AE06-4FAF-AA15-246CC030350A}" type="sibTrans" cxnId="{E7C04C98-A5DD-4DBA-81F1-3A4827AFE326}">
      <dgm:prSet/>
      <dgm:spPr/>
      <dgm:t>
        <a:bodyPr/>
        <a:lstStyle/>
        <a:p>
          <a:endParaRPr lang="en-AU"/>
        </a:p>
      </dgm:t>
    </dgm:pt>
    <dgm:pt modelId="{129FFCA5-0A20-45E4-A66B-B187B47D0F37}">
      <dgm:prSet phldrT="[Text]"/>
      <dgm:spPr/>
      <dgm:t>
        <a:bodyPr/>
        <a:lstStyle/>
        <a:p>
          <a:r>
            <a:rPr lang="en-AU" dirty="0"/>
            <a:t>Re-initialise</a:t>
          </a:r>
        </a:p>
      </dgm:t>
    </dgm:pt>
    <dgm:pt modelId="{6229800F-F8B0-4FCA-988A-4C6628ACAEA6}" type="parTrans" cxnId="{4465EDF9-4498-4066-9AA5-29313D23077E}">
      <dgm:prSet/>
      <dgm:spPr/>
      <dgm:t>
        <a:bodyPr/>
        <a:lstStyle/>
        <a:p>
          <a:endParaRPr lang="en-AU"/>
        </a:p>
      </dgm:t>
    </dgm:pt>
    <dgm:pt modelId="{62ED4BF3-659D-4887-8BAF-14A4D1804D3D}" type="sibTrans" cxnId="{4465EDF9-4498-4066-9AA5-29313D23077E}">
      <dgm:prSet/>
      <dgm:spPr/>
      <dgm:t>
        <a:bodyPr/>
        <a:lstStyle/>
        <a:p>
          <a:endParaRPr lang="en-AU"/>
        </a:p>
      </dgm:t>
    </dgm:pt>
    <dgm:pt modelId="{3CFB5FA1-E83F-47FE-8A79-5074FE67AE91}">
      <dgm:prSet phldrT="[Text]"/>
      <dgm:spPr/>
      <dgm:t>
        <a:bodyPr/>
        <a:lstStyle/>
        <a:p>
          <a:r>
            <a:rPr lang="en-AU" dirty="0"/>
            <a:t>Re-train</a:t>
          </a:r>
        </a:p>
      </dgm:t>
    </dgm:pt>
    <dgm:pt modelId="{2D34C72A-5911-414E-A4CD-C5D7DA223EC9}" type="parTrans" cxnId="{188A273A-3994-4EED-81D7-10C9269BF1C0}">
      <dgm:prSet/>
      <dgm:spPr/>
      <dgm:t>
        <a:bodyPr/>
        <a:lstStyle/>
        <a:p>
          <a:endParaRPr lang="en-AU"/>
        </a:p>
      </dgm:t>
    </dgm:pt>
    <dgm:pt modelId="{A1B276F6-FDBF-4AF7-97BE-425F47A7004E}" type="sibTrans" cxnId="{188A273A-3994-4EED-81D7-10C9269BF1C0}">
      <dgm:prSet/>
      <dgm:spPr/>
      <dgm:t>
        <a:bodyPr/>
        <a:lstStyle/>
        <a:p>
          <a:endParaRPr lang="en-AU"/>
        </a:p>
      </dgm:t>
    </dgm:pt>
    <dgm:pt modelId="{C215572C-17C7-42C0-8E8F-3F63FB1B8CC4}" type="pres">
      <dgm:prSet presAssocID="{FD9C0451-1900-4A7D-97B7-F2ECD0E8E8C9}" presName="cycle" presStyleCnt="0">
        <dgm:presLayoutVars>
          <dgm:dir/>
          <dgm:resizeHandles val="exact"/>
        </dgm:presLayoutVars>
      </dgm:prSet>
      <dgm:spPr/>
    </dgm:pt>
    <dgm:pt modelId="{14B28074-99B3-452F-9F7B-824094D68C13}" type="pres">
      <dgm:prSet presAssocID="{C9F945B1-D4C2-467E-B894-59204030415A}" presName="node" presStyleLbl="node1" presStyleIdx="0" presStyleCnt="4">
        <dgm:presLayoutVars>
          <dgm:bulletEnabled val="1"/>
        </dgm:presLayoutVars>
      </dgm:prSet>
      <dgm:spPr/>
    </dgm:pt>
    <dgm:pt modelId="{B6C349C3-C83D-445B-B8E8-9EFED0FECEB0}" type="pres">
      <dgm:prSet presAssocID="{D2D01845-5533-41E7-8882-A1D6C2AE1A34}" presName="sibTrans" presStyleLbl="sibTrans2D1" presStyleIdx="0" presStyleCnt="4"/>
      <dgm:spPr/>
    </dgm:pt>
    <dgm:pt modelId="{13E1C6BD-0735-4540-9E9D-8C7B62AB9D02}" type="pres">
      <dgm:prSet presAssocID="{D2D01845-5533-41E7-8882-A1D6C2AE1A34}" presName="connectorText" presStyleLbl="sibTrans2D1" presStyleIdx="0" presStyleCnt="4"/>
      <dgm:spPr/>
    </dgm:pt>
    <dgm:pt modelId="{369348D4-47B1-4C78-A290-AD556DAA5CC4}" type="pres">
      <dgm:prSet presAssocID="{EFC25F25-65C1-4E40-AD23-BF9FFC3FF4E9}" presName="node" presStyleLbl="node1" presStyleIdx="1" presStyleCnt="4">
        <dgm:presLayoutVars>
          <dgm:bulletEnabled val="1"/>
        </dgm:presLayoutVars>
      </dgm:prSet>
      <dgm:spPr/>
    </dgm:pt>
    <dgm:pt modelId="{84075713-16C9-4627-87E3-EB89AEBB598B}" type="pres">
      <dgm:prSet presAssocID="{7DFDF21A-AE06-4FAF-AA15-246CC030350A}" presName="sibTrans" presStyleLbl="sibTrans2D1" presStyleIdx="1" presStyleCnt="4"/>
      <dgm:spPr/>
    </dgm:pt>
    <dgm:pt modelId="{935FFB6A-F02B-48CE-BA61-C3F935737A6C}" type="pres">
      <dgm:prSet presAssocID="{7DFDF21A-AE06-4FAF-AA15-246CC030350A}" presName="connectorText" presStyleLbl="sibTrans2D1" presStyleIdx="1" presStyleCnt="4"/>
      <dgm:spPr/>
    </dgm:pt>
    <dgm:pt modelId="{7C6D3AFD-DAD1-4B9D-B367-CC657CC01BD6}" type="pres">
      <dgm:prSet presAssocID="{129FFCA5-0A20-45E4-A66B-B187B47D0F37}" presName="node" presStyleLbl="node1" presStyleIdx="2" presStyleCnt="4">
        <dgm:presLayoutVars>
          <dgm:bulletEnabled val="1"/>
        </dgm:presLayoutVars>
      </dgm:prSet>
      <dgm:spPr/>
    </dgm:pt>
    <dgm:pt modelId="{D461219A-C826-47B7-95C4-874A28C349BF}" type="pres">
      <dgm:prSet presAssocID="{62ED4BF3-659D-4887-8BAF-14A4D1804D3D}" presName="sibTrans" presStyleLbl="sibTrans2D1" presStyleIdx="2" presStyleCnt="4"/>
      <dgm:spPr/>
    </dgm:pt>
    <dgm:pt modelId="{ED7990EF-1872-41D9-8C7F-CF39CF097C48}" type="pres">
      <dgm:prSet presAssocID="{62ED4BF3-659D-4887-8BAF-14A4D1804D3D}" presName="connectorText" presStyleLbl="sibTrans2D1" presStyleIdx="2" presStyleCnt="4"/>
      <dgm:spPr/>
    </dgm:pt>
    <dgm:pt modelId="{02270C74-1741-42D3-A2A6-51693DC54C35}" type="pres">
      <dgm:prSet presAssocID="{3CFB5FA1-E83F-47FE-8A79-5074FE67AE91}" presName="node" presStyleLbl="node1" presStyleIdx="3" presStyleCnt="4">
        <dgm:presLayoutVars>
          <dgm:bulletEnabled val="1"/>
        </dgm:presLayoutVars>
      </dgm:prSet>
      <dgm:spPr/>
    </dgm:pt>
    <dgm:pt modelId="{31032798-0C88-4E05-884D-F5A258DABE56}" type="pres">
      <dgm:prSet presAssocID="{A1B276F6-FDBF-4AF7-97BE-425F47A7004E}" presName="sibTrans" presStyleLbl="sibTrans2D1" presStyleIdx="3" presStyleCnt="4"/>
      <dgm:spPr/>
    </dgm:pt>
    <dgm:pt modelId="{E0945DEF-AD7B-4D4A-A1C4-958ADDBA25A6}" type="pres">
      <dgm:prSet presAssocID="{A1B276F6-FDBF-4AF7-97BE-425F47A7004E}" presName="connectorText" presStyleLbl="sibTrans2D1" presStyleIdx="3" presStyleCnt="4"/>
      <dgm:spPr/>
    </dgm:pt>
  </dgm:ptLst>
  <dgm:cxnLst>
    <dgm:cxn modelId="{6BE50607-A609-462A-97FD-9085D6B8E7FF}" type="presOf" srcId="{FD9C0451-1900-4A7D-97B7-F2ECD0E8E8C9}" destId="{C215572C-17C7-42C0-8E8F-3F63FB1B8CC4}" srcOrd="0" destOrd="0" presId="urn:microsoft.com/office/officeart/2005/8/layout/cycle2"/>
    <dgm:cxn modelId="{49C2730D-B494-4208-8858-4D2EEF4CA3D1}" type="presOf" srcId="{C9F945B1-D4C2-467E-B894-59204030415A}" destId="{14B28074-99B3-452F-9F7B-824094D68C13}" srcOrd="0" destOrd="0" presId="urn:microsoft.com/office/officeart/2005/8/layout/cycle2"/>
    <dgm:cxn modelId="{F97CB234-D977-4A5B-B7AB-98EEDAAF64C2}" type="presOf" srcId="{A1B276F6-FDBF-4AF7-97BE-425F47A7004E}" destId="{E0945DEF-AD7B-4D4A-A1C4-958ADDBA25A6}" srcOrd="1" destOrd="0" presId="urn:microsoft.com/office/officeart/2005/8/layout/cycle2"/>
    <dgm:cxn modelId="{188A273A-3994-4EED-81D7-10C9269BF1C0}" srcId="{FD9C0451-1900-4A7D-97B7-F2ECD0E8E8C9}" destId="{3CFB5FA1-E83F-47FE-8A79-5074FE67AE91}" srcOrd="3" destOrd="0" parTransId="{2D34C72A-5911-414E-A4CD-C5D7DA223EC9}" sibTransId="{A1B276F6-FDBF-4AF7-97BE-425F47A7004E}"/>
    <dgm:cxn modelId="{4C63A06E-01A2-4CDB-A1C7-F4B361FB4187}" type="presOf" srcId="{7DFDF21A-AE06-4FAF-AA15-246CC030350A}" destId="{935FFB6A-F02B-48CE-BA61-C3F935737A6C}" srcOrd="1" destOrd="0" presId="urn:microsoft.com/office/officeart/2005/8/layout/cycle2"/>
    <dgm:cxn modelId="{ADF96C51-BD6A-4850-9A1C-D5EF55439CA9}" type="presOf" srcId="{EFC25F25-65C1-4E40-AD23-BF9FFC3FF4E9}" destId="{369348D4-47B1-4C78-A290-AD556DAA5CC4}" srcOrd="0" destOrd="0" presId="urn:microsoft.com/office/officeart/2005/8/layout/cycle2"/>
    <dgm:cxn modelId="{8B2A9B74-845B-4303-A0F9-0520531C9190}" type="presOf" srcId="{62ED4BF3-659D-4887-8BAF-14A4D1804D3D}" destId="{D461219A-C826-47B7-95C4-874A28C349BF}" srcOrd="0" destOrd="0" presId="urn:microsoft.com/office/officeart/2005/8/layout/cycle2"/>
    <dgm:cxn modelId="{2008AF56-0174-4869-ABAA-26C2641DA4EB}" type="presOf" srcId="{3CFB5FA1-E83F-47FE-8A79-5074FE67AE91}" destId="{02270C74-1741-42D3-A2A6-51693DC54C35}" srcOrd="0" destOrd="0" presId="urn:microsoft.com/office/officeart/2005/8/layout/cycle2"/>
    <dgm:cxn modelId="{BDF28A7E-2CCB-43C1-9DAF-2EBE422F35A2}" type="presOf" srcId="{129FFCA5-0A20-45E4-A66B-B187B47D0F37}" destId="{7C6D3AFD-DAD1-4B9D-B367-CC657CC01BD6}" srcOrd="0" destOrd="0" presId="urn:microsoft.com/office/officeart/2005/8/layout/cycle2"/>
    <dgm:cxn modelId="{37963F93-E031-4E93-BBC2-74015C0A920A}" type="presOf" srcId="{D2D01845-5533-41E7-8882-A1D6C2AE1A34}" destId="{13E1C6BD-0735-4540-9E9D-8C7B62AB9D02}" srcOrd="1" destOrd="0" presId="urn:microsoft.com/office/officeart/2005/8/layout/cycle2"/>
    <dgm:cxn modelId="{E7C04C98-A5DD-4DBA-81F1-3A4827AFE326}" srcId="{FD9C0451-1900-4A7D-97B7-F2ECD0E8E8C9}" destId="{EFC25F25-65C1-4E40-AD23-BF9FFC3FF4E9}" srcOrd="1" destOrd="0" parTransId="{AB767E2A-F082-4514-88AA-60BCF4DBCD8A}" sibTransId="{7DFDF21A-AE06-4FAF-AA15-246CC030350A}"/>
    <dgm:cxn modelId="{7DE7D49A-E821-47EC-BFD4-4434844D02EF}" type="presOf" srcId="{62ED4BF3-659D-4887-8BAF-14A4D1804D3D}" destId="{ED7990EF-1872-41D9-8C7F-CF39CF097C48}" srcOrd="1" destOrd="0" presId="urn:microsoft.com/office/officeart/2005/8/layout/cycle2"/>
    <dgm:cxn modelId="{090E0FAD-E9FB-4C79-B7C2-4E8C7ED7A138}" type="presOf" srcId="{D2D01845-5533-41E7-8882-A1D6C2AE1A34}" destId="{B6C349C3-C83D-445B-B8E8-9EFED0FECEB0}" srcOrd="0" destOrd="0" presId="urn:microsoft.com/office/officeart/2005/8/layout/cycle2"/>
    <dgm:cxn modelId="{656294C0-5158-4DBE-8B8A-561556C7F8F3}" type="presOf" srcId="{7DFDF21A-AE06-4FAF-AA15-246CC030350A}" destId="{84075713-16C9-4627-87E3-EB89AEBB598B}" srcOrd="0" destOrd="0" presId="urn:microsoft.com/office/officeart/2005/8/layout/cycle2"/>
    <dgm:cxn modelId="{34DB72E7-7E44-421C-826C-54FE3BFE14FD}" type="presOf" srcId="{A1B276F6-FDBF-4AF7-97BE-425F47A7004E}" destId="{31032798-0C88-4E05-884D-F5A258DABE56}" srcOrd="0" destOrd="0" presId="urn:microsoft.com/office/officeart/2005/8/layout/cycle2"/>
    <dgm:cxn modelId="{71800BF5-88C9-4488-ABB5-8DB468E87FEC}" srcId="{FD9C0451-1900-4A7D-97B7-F2ECD0E8E8C9}" destId="{C9F945B1-D4C2-467E-B894-59204030415A}" srcOrd="0" destOrd="0" parTransId="{4EFAD10D-3AA8-4E19-8262-839A82862E9B}" sibTransId="{D2D01845-5533-41E7-8882-A1D6C2AE1A34}"/>
    <dgm:cxn modelId="{4465EDF9-4498-4066-9AA5-29313D23077E}" srcId="{FD9C0451-1900-4A7D-97B7-F2ECD0E8E8C9}" destId="{129FFCA5-0A20-45E4-A66B-B187B47D0F37}" srcOrd="2" destOrd="0" parTransId="{6229800F-F8B0-4FCA-988A-4C6628ACAEA6}" sibTransId="{62ED4BF3-659D-4887-8BAF-14A4D1804D3D}"/>
    <dgm:cxn modelId="{5B4C5B9A-E6CA-44BB-AE1F-5240381AFF23}" type="presParOf" srcId="{C215572C-17C7-42C0-8E8F-3F63FB1B8CC4}" destId="{14B28074-99B3-452F-9F7B-824094D68C13}" srcOrd="0" destOrd="0" presId="urn:microsoft.com/office/officeart/2005/8/layout/cycle2"/>
    <dgm:cxn modelId="{D5A78C33-3386-4DC1-9474-0FCC6626D4A4}" type="presParOf" srcId="{C215572C-17C7-42C0-8E8F-3F63FB1B8CC4}" destId="{B6C349C3-C83D-445B-B8E8-9EFED0FECEB0}" srcOrd="1" destOrd="0" presId="urn:microsoft.com/office/officeart/2005/8/layout/cycle2"/>
    <dgm:cxn modelId="{1B2611E5-15A2-4931-98FE-AF9802562629}" type="presParOf" srcId="{B6C349C3-C83D-445B-B8E8-9EFED0FECEB0}" destId="{13E1C6BD-0735-4540-9E9D-8C7B62AB9D02}" srcOrd="0" destOrd="0" presId="urn:microsoft.com/office/officeart/2005/8/layout/cycle2"/>
    <dgm:cxn modelId="{D81C9C13-98D5-4214-806F-05FE3B49BD2B}" type="presParOf" srcId="{C215572C-17C7-42C0-8E8F-3F63FB1B8CC4}" destId="{369348D4-47B1-4C78-A290-AD556DAA5CC4}" srcOrd="2" destOrd="0" presId="urn:microsoft.com/office/officeart/2005/8/layout/cycle2"/>
    <dgm:cxn modelId="{4D9261C6-CEE4-4554-88FB-9A985FA36C8C}" type="presParOf" srcId="{C215572C-17C7-42C0-8E8F-3F63FB1B8CC4}" destId="{84075713-16C9-4627-87E3-EB89AEBB598B}" srcOrd="3" destOrd="0" presId="urn:microsoft.com/office/officeart/2005/8/layout/cycle2"/>
    <dgm:cxn modelId="{3D2878BB-A909-49BB-B68D-CD843F07A6D7}" type="presParOf" srcId="{84075713-16C9-4627-87E3-EB89AEBB598B}" destId="{935FFB6A-F02B-48CE-BA61-C3F935737A6C}" srcOrd="0" destOrd="0" presId="urn:microsoft.com/office/officeart/2005/8/layout/cycle2"/>
    <dgm:cxn modelId="{63B72B2D-7E14-44A0-BCC1-64F678AA1716}" type="presParOf" srcId="{C215572C-17C7-42C0-8E8F-3F63FB1B8CC4}" destId="{7C6D3AFD-DAD1-4B9D-B367-CC657CC01BD6}" srcOrd="4" destOrd="0" presId="urn:microsoft.com/office/officeart/2005/8/layout/cycle2"/>
    <dgm:cxn modelId="{497830F8-A863-43A9-9021-B1A702199FBA}" type="presParOf" srcId="{C215572C-17C7-42C0-8E8F-3F63FB1B8CC4}" destId="{D461219A-C826-47B7-95C4-874A28C349BF}" srcOrd="5" destOrd="0" presId="urn:microsoft.com/office/officeart/2005/8/layout/cycle2"/>
    <dgm:cxn modelId="{C482772D-9735-4A32-B932-67C6965D5086}" type="presParOf" srcId="{D461219A-C826-47B7-95C4-874A28C349BF}" destId="{ED7990EF-1872-41D9-8C7F-CF39CF097C48}" srcOrd="0" destOrd="0" presId="urn:microsoft.com/office/officeart/2005/8/layout/cycle2"/>
    <dgm:cxn modelId="{D9794396-7A44-43FE-ACA0-C331B667CB5D}" type="presParOf" srcId="{C215572C-17C7-42C0-8E8F-3F63FB1B8CC4}" destId="{02270C74-1741-42D3-A2A6-51693DC54C35}" srcOrd="6" destOrd="0" presId="urn:microsoft.com/office/officeart/2005/8/layout/cycle2"/>
    <dgm:cxn modelId="{6FE1A1EC-CBE3-4756-B1EB-A839F56D4501}" type="presParOf" srcId="{C215572C-17C7-42C0-8E8F-3F63FB1B8CC4}" destId="{31032798-0C88-4E05-884D-F5A258DABE56}" srcOrd="7" destOrd="0" presId="urn:microsoft.com/office/officeart/2005/8/layout/cycle2"/>
    <dgm:cxn modelId="{38363CB8-F665-43D7-B359-08F1785E3F4A}" type="presParOf" srcId="{31032798-0C88-4E05-884D-F5A258DABE56}" destId="{E0945DEF-AD7B-4D4A-A1C4-958ADDBA25A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28074-99B3-452F-9F7B-824094D68C13}">
      <dsp:nvSpPr>
        <dsp:cNvPr id="0" name=""/>
        <dsp:cNvSpPr/>
      </dsp:nvSpPr>
      <dsp:spPr>
        <a:xfrm>
          <a:off x="1059368" y="698"/>
          <a:ext cx="877929" cy="877929"/>
        </a:xfrm>
        <a:prstGeom prst="ellipse">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kern="1200" dirty="0"/>
            <a:t>Train</a:t>
          </a:r>
        </a:p>
      </dsp:txBody>
      <dsp:txXfrm>
        <a:off x="1187938" y="129268"/>
        <a:ext cx="620789" cy="620789"/>
      </dsp:txXfrm>
    </dsp:sp>
    <dsp:sp modelId="{B6C349C3-C83D-445B-B8E8-9EFED0FECEB0}">
      <dsp:nvSpPr>
        <dsp:cNvPr id="0" name=""/>
        <dsp:cNvSpPr/>
      </dsp:nvSpPr>
      <dsp:spPr>
        <a:xfrm rot="2700000">
          <a:off x="1843149" y="753352"/>
          <a:ext cx="234046" cy="296301"/>
        </a:xfrm>
        <a:prstGeom prst="rightArrow">
          <a:avLst>
            <a:gd name="adj1" fmla="val 60000"/>
            <a:gd name="adj2" fmla="val 50000"/>
          </a:avLst>
        </a:prstGeom>
        <a:solidFill>
          <a:schemeClr val="accent6">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AU" sz="1100" kern="1200"/>
        </a:p>
      </dsp:txBody>
      <dsp:txXfrm>
        <a:off x="1853432" y="787788"/>
        <a:ext cx="163832" cy="177781"/>
      </dsp:txXfrm>
    </dsp:sp>
    <dsp:sp modelId="{369348D4-47B1-4C78-A290-AD556DAA5CC4}">
      <dsp:nvSpPr>
        <dsp:cNvPr id="0" name=""/>
        <dsp:cNvSpPr/>
      </dsp:nvSpPr>
      <dsp:spPr>
        <a:xfrm>
          <a:off x="1992414" y="933745"/>
          <a:ext cx="877929" cy="877929"/>
        </a:xfrm>
        <a:prstGeom prst="ellipse">
          <a:avLst/>
        </a:prstGeom>
        <a:solidFill>
          <a:schemeClr val="accent6">
            <a:shade val="50000"/>
            <a:hueOff val="0"/>
            <a:satOff val="-18712"/>
            <a:lumOff val="248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kern="1200" dirty="0"/>
            <a:t>Prune</a:t>
          </a:r>
        </a:p>
      </dsp:txBody>
      <dsp:txXfrm>
        <a:off x="2120984" y="1062315"/>
        <a:ext cx="620789" cy="620789"/>
      </dsp:txXfrm>
    </dsp:sp>
    <dsp:sp modelId="{84075713-16C9-4627-87E3-EB89AEBB598B}">
      <dsp:nvSpPr>
        <dsp:cNvPr id="0" name=""/>
        <dsp:cNvSpPr/>
      </dsp:nvSpPr>
      <dsp:spPr>
        <a:xfrm rot="8100000">
          <a:off x="1852517" y="1686398"/>
          <a:ext cx="234046" cy="296301"/>
        </a:xfrm>
        <a:prstGeom prst="rightArrow">
          <a:avLst>
            <a:gd name="adj1" fmla="val 60000"/>
            <a:gd name="adj2" fmla="val 50000"/>
          </a:avLst>
        </a:prstGeom>
        <a:solidFill>
          <a:schemeClr val="accent6">
            <a:shade val="90000"/>
            <a:hueOff val="0"/>
            <a:satOff val="-17716"/>
            <a:lumOff val="218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AU" sz="1100" kern="1200"/>
        </a:p>
      </dsp:txBody>
      <dsp:txXfrm rot="10800000">
        <a:off x="1912448" y="1720834"/>
        <a:ext cx="163832" cy="177781"/>
      </dsp:txXfrm>
    </dsp:sp>
    <dsp:sp modelId="{7C6D3AFD-DAD1-4B9D-B367-CC657CC01BD6}">
      <dsp:nvSpPr>
        <dsp:cNvPr id="0" name=""/>
        <dsp:cNvSpPr/>
      </dsp:nvSpPr>
      <dsp:spPr>
        <a:xfrm>
          <a:off x="1059368" y="1866791"/>
          <a:ext cx="877929" cy="877929"/>
        </a:xfrm>
        <a:prstGeom prst="ellipse">
          <a:avLst/>
        </a:prstGeom>
        <a:solidFill>
          <a:schemeClr val="accent6">
            <a:shade val="50000"/>
            <a:hueOff val="0"/>
            <a:satOff val="-37425"/>
            <a:lumOff val="496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kern="1200" dirty="0"/>
            <a:t>Re-initialise</a:t>
          </a:r>
        </a:p>
      </dsp:txBody>
      <dsp:txXfrm>
        <a:off x="1187938" y="1995361"/>
        <a:ext cx="620789" cy="620789"/>
      </dsp:txXfrm>
    </dsp:sp>
    <dsp:sp modelId="{D461219A-C826-47B7-95C4-874A28C349BF}">
      <dsp:nvSpPr>
        <dsp:cNvPr id="0" name=""/>
        <dsp:cNvSpPr/>
      </dsp:nvSpPr>
      <dsp:spPr>
        <a:xfrm rot="13500000">
          <a:off x="919471" y="1695766"/>
          <a:ext cx="234046" cy="296301"/>
        </a:xfrm>
        <a:prstGeom prst="rightArrow">
          <a:avLst>
            <a:gd name="adj1" fmla="val 60000"/>
            <a:gd name="adj2" fmla="val 50000"/>
          </a:avLst>
        </a:prstGeom>
        <a:solidFill>
          <a:schemeClr val="accent6">
            <a:shade val="90000"/>
            <a:hueOff val="0"/>
            <a:satOff val="-35432"/>
            <a:lumOff val="4377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AU" sz="1100" kern="1200"/>
        </a:p>
      </dsp:txBody>
      <dsp:txXfrm rot="10800000">
        <a:off x="979402" y="1779850"/>
        <a:ext cx="163832" cy="177781"/>
      </dsp:txXfrm>
    </dsp:sp>
    <dsp:sp modelId="{02270C74-1741-42D3-A2A6-51693DC54C35}">
      <dsp:nvSpPr>
        <dsp:cNvPr id="0" name=""/>
        <dsp:cNvSpPr/>
      </dsp:nvSpPr>
      <dsp:spPr>
        <a:xfrm>
          <a:off x="126322" y="933745"/>
          <a:ext cx="877929" cy="877929"/>
        </a:xfrm>
        <a:prstGeom prst="ellipse">
          <a:avLst/>
        </a:prstGeom>
        <a:solidFill>
          <a:schemeClr val="accent6">
            <a:shade val="50000"/>
            <a:hueOff val="0"/>
            <a:satOff val="-18712"/>
            <a:lumOff val="248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AU" sz="1300" kern="1200" dirty="0"/>
            <a:t>Re-train</a:t>
          </a:r>
        </a:p>
      </dsp:txBody>
      <dsp:txXfrm>
        <a:off x="254892" y="1062315"/>
        <a:ext cx="620789" cy="620789"/>
      </dsp:txXfrm>
    </dsp:sp>
    <dsp:sp modelId="{31032798-0C88-4E05-884D-F5A258DABE56}">
      <dsp:nvSpPr>
        <dsp:cNvPr id="0" name=""/>
        <dsp:cNvSpPr/>
      </dsp:nvSpPr>
      <dsp:spPr>
        <a:xfrm rot="18900000">
          <a:off x="910103" y="762720"/>
          <a:ext cx="234046" cy="296301"/>
        </a:xfrm>
        <a:prstGeom prst="rightArrow">
          <a:avLst>
            <a:gd name="adj1" fmla="val 60000"/>
            <a:gd name="adj2" fmla="val 50000"/>
          </a:avLst>
        </a:prstGeom>
        <a:solidFill>
          <a:schemeClr val="accent6">
            <a:shade val="90000"/>
            <a:hueOff val="0"/>
            <a:satOff val="-17716"/>
            <a:lumOff val="2188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AU" sz="1100" kern="1200"/>
        </a:p>
      </dsp:txBody>
      <dsp:txXfrm>
        <a:off x="920386" y="846804"/>
        <a:ext cx="163832" cy="17778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49A20DEC-62E8-4905-9D7A-063DCF168BDB}" type="datetimeFigureOut">
              <a:rPr lang="en-AU" smtClean="0"/>
              <a:t>21/01/2020</a:t>
            </a:fld>
            <a:endParaRPr lang="en-AU"/>
          </a:p>
        </p:txBody>
      </p:sp>
      <p:sp>
        <p:nvSpPr>
          <p:cNvPr id="4" name="Footer Placeholder 3"/>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D8E3047B-925B-4A0A-8211-28CB02EF05DC}" type="slidenum">
              <a:rPr lang="en-AU" smtClean="0"/>
              <a:t>‹#›</a:t>
            </a:fld>
            <a:endParaRPr lang="en-AU"/>
          </a:p>
        </p:txBody>
      </p:sp>
    </p:spTree>
    <p:extLst>
      <p:ext uri="{BB962C8B-B14F-4D97-AF65-F5344CB8AC3E}">
        <p14:creationId xmlns:p14="http://schemas.microsoft.com/office/powerpoint/2010/main" val="2580216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AU"/>
          </a:p>
        </p:txBody>
      </p:sp>
      <p:sp>
        <p:nvSpPr>
          <p:cNvPr id="3" name="Datumsplatzhalt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68E8993E-3369-46ED-A078-E8408FC27A2B}" type="datetimeFigureOut">
              <a:rPr lang="en-AU" smtClean="0"/>
              <a:t>21/01/2020</a:t>
            </a:fld>
            <a:endParaRPr lang="en-AU"/>
          </a:p>
        </p:txBody>
      </p:sp>
      <p:sp>
        <p:nvSpPr>
          <p:cNvPr id="4" name="Folienbildplatzhalt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AU"/>
          </a:p>
        </p:txBody>
      </p:sp>
      <p:sp>
        <p:nvSpPr>
          <p:cNvPr id="5" name="Notizenplatzhalt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AU"/>
          </a:p>
        </p:txBody>
      </p:sp>
      <p:sp>
        <p:nvSpPr>
          <p:cNvPr id="6" name="Fußzeilenplatzhalt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AU"/>
          </a:p>
        </p:txBody>
      </p:sp>
      <p:sp>
        <p:nvSpPr>
          <p:cNvPr id="7" name="Foliennummernplatzhalt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D773E5BF-80E6-414B-8898-84B6E5990F22}" type="slidenum">
              <a:rPr lang="en-AU" smtClean="0"/>
              <a:t>‹#›</a:t>
            </a:fld>
            <a:endParaRPr lang="en-AU"/>
          </a:p>
        </p:txBody>
      </p:sp>
    </p:spTree>
    <p:extLst>
      <p:ext uri="{BB962C8B-B14F-4D97-AF65-F5344CB8AC3E}">
        <p14:creationId xmlns:p14="http://schemas.microsoft.com/office/powerpoint/2010/main" val="184995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jalammar.github.io/illustrated-transformer/"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jalammar.github.io/visualizing-neural-machine-translation-mechanics-of-seq2seq-models-with-atten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773E5BF-80E6-414B-8898-84B6E5990F22}" type="slidenum">
              <a:rPr lang="en-AU" smtClean="0"/>
              <a:t>1</a:t>
            </a:fld>
            <a:endParaRPr lang="en-AU" dirty="0"/>
          </a:p>
        </p:txBody>
      </p:sp>
    </p:spTree>
    <p:extLst>
      <p:ext uri="{BB962C8B-B14F-4D97-AF65-F5344CB8AC3E}">
        <p14:creationId xmlns:p14="http://schemas.microsoft.com/office/powerpoint/2010/main" val="2151042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773E5BF-80E6-414B-8898-84B6E5990F22}" type="slidenum">
              <a:rPr lang="en-AU" smtClean="0"/>
              <a:t>69</a:t>
            </a:fld>
            <a:endParaRPr lang="en-AU"/>
          </a:p>
        </p:txBody>
      </p:sp>
    </p:spTree>
    <p:extLst>
      <p:ext uri="{BB962C8B-B14F-4D97-AF65-F5344CB8AC3E}">
        <p14:creationId xmlns:p14="http://schemas.microsoft.com/office/powerpoint/2010/main" val="2497311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773E5BF-80E6-414B-8898-84B6E5990F22}" type="slidenum">
              <a:rPr lang="en-AU" smtClean="0"/>
              <a:t>70</a:t>
            </a:fld>
            <a:endParaRPr lang="en-AU"/>
          </a:p>
        </p:txBody>
      </p:sp>
    </p:spTree>
    <p:extLst>
      <p:ext uri="{BB962C8B-B14F-4D97-AF65-F5344CB8AC3E}">
        <p14:creationId xmlns:p14="http://schemas.microsoft.com/office/powerpoint/2010/main" val="3475499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773E5BF-80E6-414B-8898-84B6E5990F22}" type="slidenum">
              <a:rPr lang="en-AU" smtClean="0"/>
              <a:t>85</a:t>
            </a:fld>
            <a:endParaRPr lang="en-AU"/>
          </a:p>
        </p:txBody>
      </p:sp>
    </p:spTree>
    <p:extLst>
      <p:ext uri="{BB962C8B-B14F-4D97-AF65-F5344CB8AC3E}">
        <p14:creationId xmlns:p14="http://schemas.microsoft.com/office/powerpoint/2010/main" val="3493860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hlinkClick r:id="rId3"/>
              </a:rPr>
              <a:t>http://jalammar.github.io/illustrated-transformer/</a:t>
            </a:r>
            <a:endParaRPr lang="en-AU" dirty="0"/>
          </a:p>
          <a:p>
            <a:endParaRPr lang="en-AU" dirty="0"/>
          </a:p>
          <a:p>
            <a:r>
              <a:rPr lang="en-AU" dirty="0">
                <a:hlinkClick r:id="rId4"/>
              </a:rPr>
              <a:t>https://jalammar.github.io/visualizing-neural-machine-translation-mechanics-of-seq2seq-models-with-attention/</a:t>
            </a:r>
            <a:endParaRPr lang="en-AU" dirty="0"/>
          </a:p>
        </p:txBody>
      </p:sp>
      <p:sp>
        <p:nvSpPr>
          <p:cNvPr id="4" name="Slide Number Placeholder 3"/>
          <p:cNvSpPr>
            <a:spLocks noGrp="1"/>
          </p:cNvSpPr>
          <p:nvPr>
            <p:ph type="sldNum" sz="quarter" idx="5"/>
          </p:nvPr>
        </p:nvSpPr>
        <p:spPr/>
        <p:txBody>
          <a:bodyPr/>
          <a:lstStyle/>
          <a:p>
            <a:fld id="{D773E5BF-80E6-414B-8898-84B6E5990F22}" type="slidenum">
              <a:rPr lang="en-AU" smtClean="0"/>
              <a:t>3</a:t>
            </a:fld>
            <a:endParaRPr lang="en-AU"/>
          </a:p>
        </p:txBody>
      </p:sp>
    </p:spTree>
    <p:extLst>
      <p:ext uri="{BB962C8B-B14F-4D97-AF65-F5344CB8AC3E}">
        <p14:creationId xmlns:p14="http://schemas.microsoft.com/office/powerpoint/2010/main" val="3897296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Eplain</a:t>
            </a:r>
            <a:r>
              <a:rPr lang="de-DE" dirty="0"/>
              <a:t> </a:t>
            </a:r>
            <a:r>
              <a:rPr lang="de-DE" dirty="0" err="1"/>
              <a:t>what</a:t>
            </a:r>
            <a:r>
              <a:rPr lang="de-DE" dirty="0"/>
              <a:t> MNIST </a:t>
            </a:r>
            <a:r>
              <a:rPr lang="de-DE" dirty="0" err="1"/>
              <a:t>is</a:t>
            </a:r>
            <a:endParaRPr lang="de-DE" dirty="0"/>
          </a:p>
        </p:txBody>
      </p:sp>
      <p:sp>
        <p:nvSpPr>
          <p:cNvPr id="4" name="Foliennummernplatzhalter 3"/>
          <p:cNvSpPr>
            <a:spLocks noGrp="1"/>
          </p:cNvSpPr>
          <p:nvPr>
            <p:ph type="sldNum" sz="quarter" idx="10"/>
          </p:nvPr>
        </p:nvSpPr>
        <p:spPr/>
        <p:txBody>
          <a:bodyPr/>
          <a:lstStyle/>
          <a:p>
            <a:fld id="{3D7A001F-4C5F-4EAB-85DC-090C998F595C}" type="slidenum">
              <a:rPr lang="de-DE" altLang="de-DE" smtClean="0"/>
              <a:pPr/>
              <a:t>27</a:t>
            </a:fld>
            <a:endParaRPr lang="de-DE" altLang="de-DE"/>
          </a:p>
        </p:txBody>
      </p:sp>
      <p:sp>
        <p:nvSpPr>
          <p:cNvPr id="5" name="Date Placeholder 4">
            <a:extLst>
              <a:ext uri="{FF2B5EF4-FFF2-40B4-BE49-F238E27FC236}">
                <a16:creationId xmlns:a16="http://schemas.microsoft.com/office/drawing/2014/main" id="{9118F65B-1752-4431-8D9B-10C32A71A203}"/>
              </a:ext>
            </a:extLst>
          </p:cNvPr>
          <p:cNvSpPr>
            <a:spLocks noGrp="1"/>
          </p:cNvSpPr>
          <p:nvPr>
            <p:ph type="dt" idx="1"/>
          </p:nvPr>
        </p:nvSpPr>
        <p:spPr/>
        <p:txBody>
          <a:bodyPr/>
          <a:lstStyle/>
          <a:p>
            <a:r>
              <a:rPr lang="en-US" altLang="de-DE"/>
              <a:t>Friday, 26 July 2019</a:t>
            </a:r>
            <a:endParaRPr lang="de-DE" altLang="de-DE"/>
          </a:p>
        </p:txBody>
      </p:sp>
    </p:spTree>
    <p:extLst>
      <p:ext uri="{BB962C8B-B14F-4D97-AF65-F5344CB8AC3E}">
        <p14:creationId xmlns:p14="http://schemas.microsoft.com/office/powerpoint/2010/main" val="3198997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err="1"/>
              <a:t>Example</a:t>
            </a:r>
            <a:r>
              <a:rPr lang="de-DE" baseline="0" dirty="0"/>
              <a:t> DGAN </a:t>
            </a:r>
            <a:r>
              <a:rPr lang="de-DE" baseline="0" dirty="0" err="1"/>
              <a:t>generating</a:t>
            </a:r>
            <a:r>
              <a:rPr lang="de-DE" baseline="0" dirty="0"/>
              <a:t> </a:t>
            </a:r>
            <a:r>
              <a:rPr lang="de-DE" baseline="0" dirty="0" err="1"/>
              <a:t>handwritten</a:t>
            </a:r>
            <a:r>
              <a:rPr lang="de-DE" baseline="0" dirty="0"/>
              <a:t> Digits </a:t>
            </a:r>
            <a:r>
              <a:rPr lang="de-DE" baseline="0" dirty="0" err="1"/>
              <a:t>from</a:t>
            </a:r>
            <a:r>
              <a:rPr lang="de-DE" baseline="0" dirty="0"/>
              <a:t> 0-9. Starts off </a:t>
            </a:r>
            <a:r>
              <a:rPr lang="de-DE" baseline="0" dirty="0" err="1"/>
              <a:t>with</a:t>
            </a:r>
            <a:r>
              <a:rPr lang="de-DE" baseline="0" dirty="0"/>
              <a:t> </a:t>
            </a:r>
            <a:r>
              <a:rPr lang="de-DE" baseline="0" dirty="0" err="1"/>
              <a:t>noise</a:t>
            </a:r>
            <a:r>
              <a:rPr lang="de-DE" baseline="0" dirty="0"/>
              <a:t> </a:t>
            </a:r>
            <a:r>
              <a:rPr lang="de-DE" baseline="0" dirty="0" err="1"/>
              <a:t>vector</a:t>
            </a:r>
            <a:r>
              <a:rPr lang="de-DE" baseline="0" dirty="0"/>
              <a:t> </a:t>
            </a:r>
            <a:r>
              <a:rPr lang="de-DE" baseline="0" dirty="0" err="1"/>
              <a:t>as</a:t>
            </a:r>
            <a:r>
              <a:rPr lang="de-DE" baseline="0" dirty="0"/>
              <a:t> </a:t>
            </a:r>
            <a:r>
              <a:rPr lang="de-DE" baseline="0" dirty="0" err="1"/>
              <a:t>input</a:t>
            </a:r>
            <a:r>
              <a:rPr lang="de-DE" baseline="0" dirty="0"/>
              <a:t>..</a:t>
            </a:r>
            <a:endParaRPr lang="de-DE" dirty="0"/>
          </a:p>
        </p:txBody>
      </p:sp>
      <p:sp>
        <p:nvSpPr>
          <p:cNvPr id="4" name="Foliennummernplatzhalter 3"/>
          <p:cNvSpPr>
            <a:spLocks noGrp="1"/>
          </p:cNvSpPr>
          <p:nvPr>
            <p:ph type="sldNum" sz="quarter" idx="10"/>
          </p:nvPr>
        </p:nvSpPr>
        <p:spPr/>
        <p:txBody>
          <a:bodyPr/>
          <a:lstStyle/>
          <a:p>
            <a:fld id="{3D7A001F-4C5F-4EAB-85DC-090C998F595C}" type="slidenum">
              <a:rPr lang="de-DE" altLang="de-DE" smtClean="0"/>
              <a:pPr/>
              <a:t>28</a:t>
            </a:fld>
            <a:endParaRPr lang="de-DE" altLang="de-DE"/>
          </a:p>
        </p:txBody>
      </p:sp>
      <p:sp>
        <p:nvSpPr>
          <p:cNvPr id="5" name="Date Placeholder 4">
            <a:extLst>
              <a:ext uri="{FF2B5EF4-FFF2-40B4-BE49-F238E27FC236}">
                <a16:creationId xmlns:a16="http://schemas.microsoft.com/office/drawing/2014/main" id="{4032C04C-0A61-4420-A5C4-F4028AE4D6CB}"/>
              </a:ext>
            </a:extLst>
          </p:cNvPr>
          <p:cNvSpPr>
            <a:spLocks noGrp="1"/>
          </p:cNvSpPr>
          <p:nvPr>
            <p:ph type="dt" idx="1"/>
          </p:nvPr>
        </p:nvSpPr>
        <p:spPr/>
        <p:txBody>
          <a:bodyPr/>
          <a:lstStyle/>
          <a:p>
            <a:r>
              <a:rPr lang="en-US" altLang="de-DE"/>
              <a:t>Friday, 26 July 2019</a:t>
            </a:r>
            <a:endParaRPr lang="de-DE" altLang="de-DE"/>
          </a:p>
        </p:txBody>
      </p:sp>
    </p:spTree>
    <p:extLst>
      <p:ext uri="{BB962C8B-B14F-4D97-AF65-F5344CB8AC3E}">
        <p14:creationId xmlns:p14="http://schemas.microsoft.com/office/powerpoint/2010/main" val="172854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773E5BF-80E6-414B-8898-84B6E5990F22}" type="slidenum">
              <a:rPr lang="en-AU" smtClean="0"/>
              <a:t>36</a:t>
            </a:fld>
            <a:endParaRPr lang="en-AU"/>
          </a:p>
        </p:txBody>
      </p:sp>
    </p:spTree>
    <p:extLst>
      <p:ext uri="{BB962C8B-B14F-4D97-AF65-F5344CB8AC3E}">
        <p14:creationId xmlns:p14="http://schemas.microsoft.com/office/powerpoint/2010/main" val="2252827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773E5BF-80E6-414B-8898-84B6E5990F22}" type="slidenum">
              <a:rPr lang="en-AU" smtClean="0"/>
              <a:t>46</a:t>
            </a:fld>
            <a:endParaRPr lang="en-AU"/>
          </a:p>
        </p:txBody>
      </p:sp>
    </p:spTree>
    <p:extLst>
      <p:ext uri="{BB962C8B-B14F-4D97-AF65-F5344CB8AC3E}">
        <p14:creationId xmlns:p14="http://schemas.microsoft.com/office/powerpoint/2010/main" val="1689868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773E5BF-80E6-414B-8898-84B6E5990F22}" type="slidenum">
              <a:rPr lang="en-AU" smtClean="0"/>
              <a:t>50</a:t>
            </a:fld>
            <a:endParaRPr lang="en-AU"/>
          </a:p>
        </p:txBody>
      </p:sp>
    </p:spTree>
    <p:extLst>
      <p:ext uri="{BB962C8B-B14F-4D97-AF65-F5344CB8AC3E}">
        <p14:creationId xmlns:p14="http://schemas.microsoft.com/office/powerpoint/2010/main" val="3557077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773E5BF-80E6-414B-8898-84B6E5990F22}" type="slidenum">
              <a:rPr lang="en-AU" smtClean="0"/>
              <a:t>55</a:t>
            </a:fld>
            <a:endParaRPr lang="en-AU"/>
          </a:p>
        </p:txBody>
      </p:sp>
    </p:spTree>
    <p:extLst>
      <p:ext uri="{BB962C8B-B14F-4D97-AF65-F5344CB8AC3E}">
        <p14:creationId xmlns:p14="http://schemas.microsoft.com/office/powerpoint/2010/main" val="196759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773E5BF-80E6-414B-8898-84B6E5990F22}" type="slidenum">
              <a:rPr lang="en-AU" smtClean="0"/>
              <a:t>58</a:t>
            </a:fld>
            <a:endParaRPr lang="en-AU"/>
          </a:p>
        </p:txBody>
      </p:sp>
    </p:spTree>
    <p:extLst>
      <p:ext uri="{BB962C8B-B14F-4D97-AF65-F5344CB8AC3E}">
        <p14:creationId xmlns:p14="http://schemas.microsoft.com/office/powerpoint/2010/main" val="3331445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E65A73-B912-44AD-BA76-34169592532D}"/>
              </a:ext>
            </a:extLst>
          </p:cNvPr>
          <p:cNvSpPr>
            <a:spLocks noGrp="1"/>
          </p:cNvSpPr>
          <p:nvPr>
            <p:ph type="ctrTitle"/>
          </p:nvPr>
        </p:nvSpPr>
        <p:spPr>
          <a:xfrm>
            <a:off x="1271464" y="1198179"/>
            <a:ext cx="9649072" cy="2674205"/>
          </a:xfrm>
          <a:prstGeom prst="rect">
            <a:avLst/>
          </a:prstGeom>
        </p:spPr>
        <p:txBody>
          <a:bodyPr anchor="b"/>
          <a:lstStyle>
            <a:lvl1pPr algn="ctr">
              <a:defRPr sz="6000">
                <a:solidFill>
                  <a:schemeClr val="tx1"/>
                </a:solidFill>
              </a:defRPr>
            </a:lvl1pPr>
          </a:lstStyle>
          <a:p>
            <a:r>
              <a:rPr lang="de-DE" dirty="0"/>
              <a:t>Titelmasterformat durch Klicken bearbeiten</a:t>
            </a:r>
          </a:p>
        </p:txBody>
      </p:sp>
      <p:sp>
        <p:nvSpPr>
          <p:cNvPr id="3" name="Untertitel 2">
            <a:extLst>
              <a:ext uri="{FF2B5EF4-FFF2-40B4-BE49-F238E27FC236}">
                <a16:creationId xmlns:a16="http://schemas.microsoft.com/office/drawing/2014/main" id="{AC6529CF-92CD-4A7B-8605-AA5838F44E9A}"/>
              </a:ext>
            </a:extLst>
          </p:cNvPr>
          <p:cNvSpPr>
            <a:spLocks noGrp="1"/>
          </p:cNvSpPr>
          <p:nvPr>
            <p:ph type="subTitle" idx="1"/>
          </p:nvPr>
        </p:nvSpPr>
        <p:spPr>
          <a:xfrm>
            <a:off x="1271464" y="3964459"/>
            <a:ext cx="964907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6" name="Foliennummernplatzhalter 5">
            <a:extLst>
              <a:ext uri="{FF2B5EF4-FFF2-40B4-BE49-F238E27FC236}">
                <a16:creationId xmlns:a16="http://schemas.microsoft.com/office/drawing/2014/main" id="{1F26D9B7-DED4-47DD-8488-B869EBC4257F}"/>
              </a:ext>
            </a:extLst>
          </p:cNvPr>
          <p:cNvSpPr>
            <a:spLocks noGrp="1"/>
          </p:cNvSpPr>
          <p:nvPr>
            <p:ph type="sldNum" sz="quarter" idx="12"/>
          </p:nvPr>
        </p:nvSpPr>
        <p:spPr/>
        <p:txBody>
          <a:bodyPr/>
          <a:lstStyle>
            <a:lvl1pPr>
              <a:defRPr/>
            </a:lvl1pPr>
          </a:lstStyle>
          <a:p>
            <a:fld id="{A514D96B-5FEA-478B-9FB9-4AA0F91AABD4}" type="slidenum">
              <a:rPr lang="de-DE" altLang="de-DE">
                <a:solidFill>
                  <a:srgbClr val="000000"/>
                </a:solidFill>
              </a:rPr>
              <a:pPr/>
              <a:t>‹#›</a:t>
            </a:fld>
            <a:endParaRPr lang="de-DE" altLang="de-DE" dirty="0">
              <a:solidFill>
                <a:srgbClr val="000000"/>
              </a:solidFill>
            </a:endParaRPr>
          </a:p>
        </p:txBody>
      </p:sp>
    </p:spTree>
    <p:extLst>
      <p:ext uri="{BB962C8B-B14F-4D97-AF65-F5344CB8AC3E}">
        <p14:creationId xmlns:p14="http://schemas.microsoft.com/office/powerpoint/2010/main" val="408601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F157575-1A1D-40C3-BE72-D6C64C8C8DA4}"/>
              </a:ext>
            </a:extLst>
          </p:cNvPr>
          <p:cNvSpPr>
            <a:spLocks noGrp="1"/>
          </p:cNvSpPr>
          <p:nvPr>
            <p:ph idx="1"/>
          </p:nvPr>
        </p:nvSpPr>
        <p:spPr>
          <a:xfrm>
            <a:off x="1271464" y="1240221"/>
            <a:ext cx="9649072" cy="4936742"/>
          </a:xfrm>
          <a:prstGeom prst="rect">
            <a:avLst/>
          </a:prstGeo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a:extLst>
              <a:ext uri="{FF2B5EF4-FFF2-40B4-BE49-F238E27FC236}">
                <a16:creationId xmlns:a16="http://schemas.microsoft.com/office/drawing/2014/main" id="{0917D4F0-C154-43CF-868E-D1BB5AEE46F6}"/>
              </a:ext>
            </a:extLst>
          </p:cNvPr>
          <p:cNvSpPr>
            <a:spLocks noGrp="1"/>
          </p:cNvSpPr>
          <p:nvPr>
            <p:ph type="sldNum" sz="quarter" idx="12"/>
          </p:nvPr>
        </p:nvSpPr>
        <p:spPr/>
        <p:txBody>
          <a:bodyPr/>
          <a:lstStyle>
            <a:lvl1pPr>
              <a:defRPr/>
            </a:lvl1pPr>
          </a:lstStyle>
          <a:p>
            <a:fld id="{667D8933-62AD-445E-A27A-DA8AB2DA8AAE}" type="slidenum">
              <a:rPr lang="de-DE" altLang="de-DE">
                <a:solidFill>
                  <a:srgbClr val="000000"/>
                </a:solidFill>
              </a:rPr>
              <a:pPr/>
              <a:t>‹#›</a:t>
            </a:fld>
            <a:endParaRPr lang="de-DE" altLang="de-DE" dirty="0">
              <a:solidFill>
                <a:srgbClr val="000000"/>
              </a:solidFill>
            </a:endParaRPr>
          </a:p>
        </p:txBody>
      </p:sp>
      <p:sp>
        <p:nvSpPr>
          <p:cNvPr id="7" name="Title 6"/>
          <p:cNvSpPr>
            <a:spLocks noGrp="1"/>
          </p:cNvSpPr>
          <p:nvPr>
            <p:ph type="title"/>
          </p:nvPr>
        </p:nvSpPr>
        <p:spPr>
          <a:xfrm>
            <a:off x="1271464" y="134652"/>
            <a:ext cx="10152993" cy="706090"/>
          </a:xfrm>
          <a:prstGeom prst="rect">
            <a:avLst/>
          </a:prstGeom>
        </p:spPr>
        <p:txBody>
          <a:bodyPr anchor="ctr"/>
          <a:lstStyle>
            <a:lvl1pPr>
              <a:defRPr sz="2800"/>
            </a:lvl1pPr>
          </a:lstStyle>
          <a:p>
            <a:r>
              <a:rPr lang="en-US" dirty="0"/>
              <a:t>Click to edit Master title style</a:t>
            </a:r>
          </a:p>
        </p:txBody>
      </p:sp>
    </p:spTree>
    <p:extLst>
      <p:ext uri="{BB962C8B-B14F-4D97-AF65-F5344CB8AC3E}">
        <p14:creationId xmlns:p14="http://schemas.microsoft.com/office/powerpoint/2010/main" val="3800778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33FD7EF-336B-4FB3-96AA-A8444B36E986}"/>
              </a:ext>
            </a:extLst>
          </p:cNvPr>
          <p:cNvSpPr>
            <a:spLocks noGrp="1"/>
          </p:cNvSpPr>
          <p:nvPr>
            <p:ph sz="half" idx="1"/>
          </p:nvPr>
        </p:nvSpPr>
        <p:spPr>
          <a:xfrm>
            <a:off x="1271464" y="1825625"/>
            <a:ext cx="4680520" cy="4351338"/>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AB508619-426F-48D7-B19E-3B2AFB8FC40F}"/>
              </a:ext>
            </a:extLst>
          </p:cNvPr>
          <p:cNvSpPr>
            <a:spLocks noGrp="1"/>
          </p:cNvSpPr>
          <p:nvPr>
            <p:ph sz="half" idx="2"/>
          </p:nvPr>
        </p:nvSpPr>
        <p:spPr>
          <a:xfrm>
            <a:off x="6096000" y="1825625"/>
            <a:ext cx="4824536" cy="4351338"/>
          </a:xfrm>
          <a:prstGeom prst="rect">
            <a:avLst/>
          </a:prstGeo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a:extLst>
              <a:ext uri="{FF2B5EF4-FFF2-40B4-BE49-F238E27FC236}">
                <a16:creationId xmlns:a16="http://schemas.microsoft.com/office/drawing/2014/main" id="{F91D8925-0069-457C-85CE-7F9EBA642416}"/>
              </a:ext>
            </a:extLst>
          </p:cNvPr>
          <p:cNvSpPr>
            <a:spLocks noGrp="1"/>
          </p:cNvSpPr>
          <p:nvPr>
            <p:ph type="sldNum" sz="quarter" idx="12"/>
          </p:nvPr>
        </p:nvSpPr>
        <p:spPr/>
        <p:txBody>
          <a:bodyPr/>
          <a:lstStyle>
            <a:lvl1pPr>
              <a:defRPr>
                <a:latin typeface="+mn-lt"/>
              </a:defRPr>
            </a:lvl1pPr>
          </a:lstStyle>
          <a:p>
            <a:pPr eaLnBrk="0" fontAlgn="base" hangingPunct="0">
              <a:spcBef>
                <a:spcPct val="0"/>
              </a:spcBef>
              <a:spcAft>
                <a:spcPct val="0"/>
              </a:spcAft>
              <a:defRPr/>
            </a:pPr>
            <a:fld id="{96604C5C-D543-4FF7-B0E8-D1B42CA4C067}" type="slidenum">
              <a:rPr lang="de-DE" altLang="de-DE" smtClean="0">
                <a:solidFill>
                  <a:srgbClr val="000000"/>
                </a:solidFill>
                <a:ea typeface="ＭＳ Ｐゴシック" panose="020B0600070205080204" pitchFamily="34" charset="-128"/>
              </a:rPr>
              <a:pPr eaLnBrk="0" fontAlgn="base" hangingPunct="0">
                <a:spcBef>
                  <a:spcPct val="0"/>
                </a:spcBef>
                <a:spcAft>
                  <a:spcPct val="0"/>
                </a:spcAft>
                <a:defRPr/>
              </a:pPr>
              <a:t>‹#›</a:t>
            </a:fld>
            <a:endParaRPr lang="de-DE" altLang="de-DE" dirty="0">
              <a:solidFill>
                <a:srgbClr val="000000"/>
              </a:solidFill>
              <a:ea typeface="ＭＳ Ｐゴシック" panose="020B0600070205080204" pitchFamily="34" charset="-128"/>
            </a:endParaRPr>
          </a:p>
        </p:txBody>
      </p:sp>
      <p:sp>
        <p:nvSpPr>
          <p:cNvPr id="6" name="Title 6"/>
          <p:cNvSpPr>
            <a:spLocks noGrp="1"/>
          </p:cNvSpPr>
          <p:nvPr>
            <p:ph type="title"/>
          </p:nvPr>
        </p:nvSpPr>
        <p:spPr>
          <a:xfrm>
            <a:off x="1271464" y="134652"/>
            <a:ext cx="10152993" cy="706090"/>
          </a:xfrm>
          <a:prstGeom prst="rect">
            <a:avLst/>
          </a:prstGeom>
        </p:spPr>
        <p:txBody>
          <a:bodyPr anchor="ctr"/>
          <a:lstStyle>
            <a:lvl1pPr>
              <a:defRPr sz="2800"/>
            </a:lvl1pPr>
          </a:lstStyle>
          <a:p>
            <a:r>
              <a:rPr lang="en-US" dirty="0"/>
              <a:t>Click to edit Master title style</a:t>
            </a:r>
          </a:p>
        </p:txBody>
      </p:sp>
    </p:spTree>
    <p:extLst>
      <p:ext uri="{BB962C8B-B14F-4D97-AF65-F5344CB8AC3E}">
        <p14:creationId xmlns:p14="http://schemas.microsoft.com/office/powerpoint/2010/main" val="1037295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FFF7313-B44D-461F-B6C1-A57AECB9FCB0}"/>
              </a:ext>
            </a:extLst>
          </p:cNvPr>
          <p:cNvSpPr>
            <a:spLocks noGrp="1"/>
          </p:cNvSpPr>
          <p:nvPr>
            <p:ph type="body" idx="1"/>
          </p:nvPr>
        </p:nvSpPr>
        <p:spPr>
          <a:xfrm>
            <a:off x="1271464" y="1681163"/>
            <a:ext cx="4608512"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DAA128DD-CF37-4B63-B8AC-26C7A97294ED}"/>
              </a:ext>
            </a:extLst>
          </p:cNvPr>
          <p:cNvSpPr>
            <a:spLocks noGrp="1"/>
          </p:cNvSpPr>
          <p:nvPr>
            <p:ph sz="half" idx="2"/>
          </p:nvPr>
        </p:nvSpPr>
        <p:spPr>
          <a:xfrm>
            <a:off x="1271464" y="2505075"/>
            <a:ext cx="4608512" cy="3684588"/>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8512C25-422B-4F12-9E51-EFEA901928B4}"/>
              </a:ext>
            </a:extLst>
          </p:cNvPr>
          <p:cNvSpPr>
            <a:spLocks noGrp="1"/>
          </p:cNvSpPr>
          <p:nvPr>
            <p:ph type="body" sz="quarter" idx="3"/>
          </p:nvPr>
        </p:nvSpPr>
        <p:spPr>
          <a:xfrm>
            <a:off x="6096000" y="1681163"/>
            <a:ext cx="4824214"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13AA7CCC-660B-46B1-87FC-A9681092B1C1}"/>
              </a:ext>
            </a:extLst>
          </p:cNvPr>
          <p:cNvSpPr>
            <a:spLocks noGrp="1"/>
          </p:cNvSpPr>
          <p:nvPr>
            <p:ph sz="quarter" idx="4"/>
          </p:nvPr>
        </p:nvSpPr>
        <p:spPr>
          <a:xfrm>
            <a:off x="6096000" y="2505075"/>
            <a:ext cx="4824214" cy="3684588"/>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9" name="Foliennummernplatzhalter 8">
            <a:extLst>
              <a:ext uri="{FF2B5EF4-FFF2-40B4-BE49-F238E27FC236}">
                <a16:creationId xmlns:a16="http://schemas.microsoft.com/office/drawing/2014/main" id="{885F6504-89A3-4C01-9BB3-124F1A4017F5}"/>
              </a:ext>
            </a:extLst>
          </p:cNvPr>
          <p:cNvSpPr>
            <a:spLocks noGrp="1"/>
          </p:cNvSpPr>
          <p:nvPr>
            <p:ph type="sldNum" sz="quarter" idx="12"/>
          </p:nvPr>
        </p:nvSpPr>
        <p:spPr/>
        <p:txBody>
          <a:bodyPr/>
          <a:lstStyle>
            <a:lvl1pPr>
              <a:defRPr sz="1100"/>
            </a:lvl1pPr>
          </a:lstStyle>
          <a:p>
            <a:pPr eaLnBrk="0" fontAlgn="base" hangingPunct="0">
              <a:spcBef>
                <a:spcPct val="0"/>
              </a:spcBef>
              <a:spcAft>
                <a:spcPct val="0"/>
              </a:spcAft>
              <a:defRPr/>
            </a:pPr>
            <a:fld id="{37902E90-BFE9-43D0-9FE3-F819AA3928E2}" type="slidenum">
              <a:rPr lang="de-DE" altLang="de-DE" smtClean="0">
                <a:solidFill>
                  <a:srgbClr val="000000"/>
                </a:solidFill>
                <a:latin typeface="Arial" panose="020B0604020202020204" pitchFamily="34" charset="0"/>
                <a:ea typeface="ＭＳ Ｐゴシック" panose="020B0600070205080204" pitchFamily="34" charset="-128"/>
              </a:rPr>
              <a:pPr eaLnBrk="0" fontAlgn="base" hangingPunct="0">
                <a:spcBef>
                  <a:spcPct val="0"/>
                </a:spcBef>
                <a:spcAft>
                  <a:spcPct val="0"/>
                </a:spcAft>
                <a:defRPr/>
              </a:pPr>
              <a:t>‹#›</a:t>
            </a:fld>
            <a:endParaRPr lang="de-DE" altLang="de-DE" dirty="0">
              <a:solidFill>
                <a:srgbClr val="000000"/>
              </a:solidFill>
              <a:latin typeface="Arial" panose="020B0604020202020204" pitchFamily="34" charset="0"/>
              <a:ea typeface="ＭＳ Ｐゴシック" panose="020B0600070205080204" pitchFamily="34" charset="-128"/>
            </a:endParaRPr>
          </a:p>
        </p:txBody>
      </p:sp>
      <p:sp>
        <p:nvSpPr>
          <p:cNvPr id="8" name="Title 6"/>
          <p:cNvSpPr>
            <a:spLocks noGrp="1"/>
          </p:cNvSpPr>
          <p:nvPr>
            <p:ph type="title"/>
          </p:nvPr>
        </p:nvSpPr>
        <p:spPr>
          <a:xfrm>
            <a:off x="1271464" y="134652"/>
            <a:ext cx="10152993" cy="706090"/>
          </a:xfrm>
          <a:prstGeom prst="rect">
            <a:avLst/>
          </a:prstGeom>
        </p:spPr>
        <p:txBody>
          <a:bodyPr anchor="ctr"/>
          <a:lstStyle>
            <a:lvl1pPr>
              <a:defRPr sz="2800"/>
            </a:lvl1pPr>
          </a:lstStyle>
          <a:p>
            <a:r>
              <a:rPr lang="en-US" dirty="0"/>
              <a:t>Click to edit Master title style</a:t>
            </a:r>
          </a:p>
        </p:txBody>
      </p:sp>
    </p:spTree>
    <p:extLst>
      <p:ext uri="{BB962C8B-B14F-4D97-AF65-F5344CB8AC3E}">
        <p14:creationId xmlns:p14="http://schemas.microsoft.com/office/powerpoint/2010/main" val="49708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C0FE2EB7-0845-4A36-9C01-D91B7F548FF7}"/>
              </a:ext>
            </a:extLst>
          </p:cNvPr>
          <p:cNvSpPr>
            <a:spLocks noGrp="1"/>
          </p:cNvSpPr>
          <p:nvPr>
            <p:ph type="sldNum" sz="quarter" idx="12"/>
          </p:nvPr>
        </p:nvSpPr>
        <p:spPr/>
        <p:txBody>
          <a:bodyPr/>
          <a:lstStyle>
            <a:lvl1pPr>
              <a:defRPr sz="1100">
                <a:latin typeface="+mn-lt"/>
              </a:defRPr>
            </a:lvl1pPr>
          </a:lstStyle>
          <a:p>
            <a:pPr eaLnBrk="0" fontAlgn="base" hangingPunct="0">
              <a:spcBef>
                <a:spcPct val="0"/>
              </a:spcBef>
              <a:spcAft>
                <a:spcPct val="0"/>
              </a:spcAft>
              <a:defRPr/>
            </a:pPr>
            <a:fld id="{2A49E60F-49C9-4962-9F77-69D6C397213B}" type="slidenum">
              <a:rPr lang="de-DE" altLang="de-DE" smtClean="0">
                <a:solidFill>
                  <a:srgbClr val="000000"/>
                </a:solidFill>
                <a:ea typeface="ＭＳ Ｐゴシック" panose="020B0600070205080204" pitchFamily="34" charset="-128"/>
              </a:rPr>
              <a:pPr eaLnBrk="0" fontAlgn="base" hangingPunct="0">
                <a:spcBef>
                  <a:spcPct val="0"/>
                </a:spcBef>
                <a:spcAft>
                  <a:spcPct val="0"/>
                </a:spcAft>
                <a:defRPr/>
              </a:pPr>
              <a:t>‹#›</a:t>
            </a:fld>
            <a:endParaRPr lang="de-DE" altLang="de-DE" dirty="0">
              <a:solidFill>
                <a:srgbClr val="000000"/>
              </a:solidFill>
              <a:ea typeface="ＭＳ Ｐゴシック" panose="020B0600070205080204" pitchFamily="34" charset="-128"/>
            </a:endParaRPr>
          </a:p>
        </p:txBody>
      </p:sp>
      <p:sp>
        <p:nvSpPr>
          <p:cNvPr id="4" name="Title 6"/>
          <p:cNvSpPr>
            <a:spLocks noGrp="1"/>
          </p:cNvSpPr>
          <p:nvPr>
            <p:ph type="title"/>
          </p:nvPr>
        </p:nvSpPr>
        <p:spPr>
          <a:xfrm>
            <a:off x="1271464" y="134652"/>
            <a:ext cx="10152993" cy="706090"/>
          </a:xfrm>
          <a:prstGeom prst="rect">
            <a:avLst/>
          </a:prstGeom>
        </p:spPr>
        <p:txBody>
          <a:bodyPr anchor="ctr"/>
          <a:lstStyle>
            <a:lvl1pPr>
              <a:defRPr sz="2800"/>
            </a:lvl1pPr>
          </a:lstStyle>
          <a:p>
            <a:r>
              <a:rPr lang="en-US" dirty="0"/>
              <a:t>Click to edit Master title style</a:t>
            </a:r>
          </a:p>
        </p:txBody>
      </p:sp>
    </p:spTree>
    <p:extLst>
      <p:ext uri="{BB962C8B-B14F-4D97-AF65-F5344CB8AC3E}">
        <p14:creationId xmlns:p14="http://schemas.microsoft.com/office/powerpoint/2010/main" val="2604287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a:extLst>
              <a:ext uri="{FF2B5EF4-FFF2-40B4-BE49-F238E27FC236}">
                <a16:creationId xmlns:a16="http://schemas.microsoft.com/office/drawing/2014/main" id="{923D7D59-61AC-48D0-96EB-DE7E049AFD0B}"/>
              </a:ext>
            </a:extLst>
          </p:cNvPr>
          <p:cNvSpPr>
            <a:spLocks noGrp="1" noChangeArrowheads="1"/>
          </p:cNvSpPr>
          <p:nvPr>
            <p:ph type="sldNum" sz="quarter" idx="4"/>
          </p:nvPr>
        </p:nvSpPr>
        <p:spPr bwMode="auto">
          <a:xfrm>
            <a:off x="9015536" y="6284168"/>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100">
                <a:latin typeface="+mn-lt"/>
              </a:defRPr>
            </a:lvl1pPr>
          </a:lstStyle>
          <a:p>
            <a:pPr eaLnBrk="0" fontAlgn="base" hangingPunct="0">
              <a:spcBef>
                <a:spcPct val="0"/>
              </a:spcBef>
              <a:spcAft>
                <a:spcPct val="0"/>
              </a:spcAft>
            </a:pPr>
            <a:fld id="{96888E5B-65CB-48FD-B2C2-74E096D9EB2D}" type="slidenum">
              <a:rPr lang="de-DE" altLang="de-DE" smtClean="0">
                <a:solidFill>
                  <a:srgbClr val="000000"/>
                </a:solidFill>
                <a:ea typeface="ＭＳ Ｐゴシック" panose="020B0600070205080204" pitchFamily="34" charset="-128"/>
              </a:rPr>
              <a:pPr eaLnBrk="0" fontAlgn="base" hangingPunct="0">
                <a:spcBef>
                  <a:spcPct val="0"/>
                </a:spcBef>
                <a:spcAft>
                  <a:spcPct val="0"/>
                </a:spcAft>
              </a:pPr>
              <a:t>‹#›</a:t>
            </a:fld>
            <a:endParaRPr lang="de-DE" altLang="de-DE" dirty="0">
              <a:solidFill>
                <a:srgbClr val="000000"/>
              </a:solidFill>
              <a:ea typeface="ＭＳ Ｐゴシック" panose="020B0600070205080204" pitchFamily="34" charset="-128"/>
            </a:endParaRPr>
          </a:p>
        </p:txBody>
      </p:sp>
      <p:sp>
        <p:nvSpPr>
          <p:cNvPr id="1031" name="Rectangle 7">
            <a:extLst>
              <a:ext uri="{FF2B5EF4-FFF2-40B4-BE49-F238E27FC236}">
                <a16:creationId xmlns:a16="http://schemas.microsoft.com/office/drawing/2014/main" id="{F42B19B0-C6E3-424D-85E3-123C3B080E2B}"/>
              </a:ext>
            </a:extLst>
          </p:cNvPr>
          <p:cNvSpPr>
            <a:spLocks noChangeArrowheads="1"/>
          </p:cNvSpPr>
          <p:nvPr userDrawn="1"/>
        </p:nvSpPr>
        <p:spPr bwMode="auto">
          <a:xfrm>
            <a:off x="4270375" y="0"/>
            <a:ext cx="7921625" cy="990600"/>
          </a:xfrm>
          <a:prstGeom prst="rect">
            <a:avLst/>
          </a:prstGeom>
          <a:solidFill>
            <a:srgbClr val="B3B3B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de-DE" sz="2400">
              <a:solidFill>
                <a:srgbClr val="000000"/>
              </a:solidFill>
              <a:latin typeface="Arial" panose="020B0604020202020204" pitchFamily="34" charset="0"/>
              <a:ea typeface="ＭＳ Ｐゴシック" panose="020B0600070205080204" pitchFamily="34" charset="-128"/>
            </a:endParaRPr>
          </a:p>
        </p:txBody>
      </p:sp>
      <p:sp>
        <p:nvSpPr>
          <p:cNvPr id="1032" name="Rectangle 8">
            <a:extLst>
              <a:ext uri="{FF2B5EF4-FFF2-40B4-BE49-F238E27FC236}">
                <a16:creationId xmlns:a16="http://schemas.microsoft.com/office/drawing/2014/main" id="{15975627-108F-42B4-8F60-4F2A0F1D9BE8}"/>
              </a:ext>
            </a:extLst>
          </p:cNvPr>
          <p:cNvSpPr>
            <a:spLocks noChangeArrowheads="1"/>
          </p:cNvSpPr>
          <p:nvPr userDrawn="1"/>
        </p:nvSpPr>
        <p:spPr bwMode="auto">
          <a:xfrm>
            <a:off x="1271464" y="0"/>
            <a:ext cx="7883300" cy="990600"/>
          </a:xfrm>
          <a:prstGeom prst="rect">
            <a:avLst/>
          </a:prstGeom>
          <a:solidFill>
            <a:srgbClr val="489324"/>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de-DE" sz="2400">
              <a:solidFill>
                <a:srgbClr val="000000"/>
              </a:solidFill>
              <a:latin typeface="Arial" panose="020B0604020202020204" pitchFamily="34" charset="0"/>
              <a:ea typeface="ＭＳ Ｐゴシック" panose="020B0600070205080204" pitchFamily="34" charset="-128"/>
            </a:endParaRPr>
          </a:p>
        </p:txBody>
      </p:sp>
      <p:pic>
        <p:nvPicPr>
          <p:cNvPr id="1035" name="Picture 11" descr="Uni_Aug_Logo_Basis_pos_B">
            <a:extLst>
              <a:ext uri="{FF2B5EF4-FFF2-40B4-BE49-F238E27FC236}">
                <a16:creationId xmlns:a16="http://schemas.microsoft.com/office/drawing/2014/main" id="{704CC3E1-A8A4-4237-8903-74986840027E}"/>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562132" y="76200"/>
            <a:ext cx="222250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i_Aug_Siegel_32Grad_schwarz_cut">
            <a:extLst>
              <a:ext uri="{FF2B5EF4-FFF2-40B4-BE49-F238E27FC236}">
                <a16:creationId xmlns:a16="http://schemas.microsoft.com/office/drawing/2014/main" id="{6B63543D-7BE9-4770-920E-47F287BBCDCD}"/>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0" y="0"/>
            <a:ext cx="1143000" cy="946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6"/>
          <p:cNvSpPr txBox="1">
            <a:spLocks/>
          </p:cNvSpPr>
          <p:nvPr userDrawn="1"/>
        </p:nvSpPr>
        <p:spPr>
          <a:xfrm>
            <a:off x="1271464" y="6308899"/>
            <a:ext cx="1871688" cy="432469"/>
          </a:xfrm>
          <a:prstGeom prst="rect">
            <a:avLst/>
          </a:prstGeom>
        </p:spPr>
        <p:txBody>
          <a:bodyPr/>
          <a:lstStyle>
            <a:lvl1pPr marL="0" indent="0" algn="l" rtl="0" fontAlgn="base">
              <a:spcBef>
                <a:spcPct val="20000"/>
              </a:spcBef>
              <a:spcAft>
                <a:spcPct val="0"/>
              </a:spcAft>
              <a:buNone/>
              <a:defRPr sz="1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Winter</a:t>
            </a:r>
            <a:r>
              <a:rPr lang="en-US" baseline="0" dirty="0"/>
              <a:t> S</a:t>
            </a:r>
            <a:r>
              <a:rPr lang="en-US" dirty="0"/>
              <a:t>emester 2019/20</a:t>
            </a:r>
            <a:endParaRPr lang="de-DE" dirty="0"/>
          </a:p>
        </p:txBody>
      </p:sp>
      <p:sp>
        <p:nvSpPr>
          <p:cNvPr id="12" name="Text Placeholder 8"/>
          <p:cNvSpPr txBox="1">
            <a:spLocks/>
          </p:cNvSpPr>
          <p:nvPr userDrawn="1"/>
        </p:nvSpPr>
        <p:spPr>
          <a:xfrm>
            <a:off x="4439816" y="6309568"/>
            <a:ext cx="3312368" cy="431800"/>
          </a:xfrm>
          <a:prstGeom prst="rect">
            <a:avLst/>
          </a:prstGeom>
        </p:spPr>
        <p:txBody>
          <a:bodyPr/>
          <a:lstStyle>
            <a:lvl1pPr marL="0" indent="0" algn="l" rtl="0" fontAlgn="base">
              <a:spcBef>
                <a:spcPct val="20000"/>
              </a:spcBef>
              <a:spcAft>
                <a:spcPct val="0"/>
              </a:spcAft>
              <a:buNone/>
              <a:defRPr sz="1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dirty="0"/>
              <a:t>Deep Learning </a:t>
            </a:r>
          </a:p>
        </p:txBody>
      </p:sp>
    </p:spTree>
    <p:extLst>
      <p:ext uri="{BB962C8B-B14F-4D97-AF65-F5344CB8AC3E}">
        <p14:creationId xmlns:p14="http://schemas.microsoft.com/office/powerpoint/2010/main" val="387923555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27" r:id="rId3"/>
    <p:sldLayoutId id="2147483728" r:id="rId4"/>
    <p:sldLayoutId id="2147483729" r:id="rId5"/>
  </p:sldLayoutIdLst>
  <p:hf hdr="0" ftr="0" dt="0"/>
  <p:txStyles>
    <p:titleStyle>
      <a:lvl1pPr algn="l" rtl="0" fontAlgn="base">
        <a:spcBef>
          <a:spcPct val="0"/>
        </a:spcBef>
        <a:spcAft>
          <a:spcPct val="0"/>
        </a:spcAft>
        <a:defRPr kern="1200">
          <a:solidFill>
            <a:schemeClr val="bg1"/>
          </a:solidFill>
          <a:latin typeface="+mj-lt"/>
          <a:ea typeface="+mj-ea"/>
          <a:cs typeface="+mj-cs"/>
        </a:defRPr>
      </a:lvl1pPr>
      <a:lvl2pPr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neuralmachine/knowledge-distillation-dc241d7c2322" TargetMode="External"/><Relationship Id="rId2" Type="http://schemas.openxmlformats.org/officeDocument/2006/relationships/hyperlink" Target="https://towardsdatascience.com/knowledge-distillation-simplified-dd4973dbc764" TargetMode="External"/><Relationship Id="rId1" Type="http://schemas.openxmlformats.org/officeDocument/2006/relationships/slideLayout" Target="../slideLayouts/slideLayout2.xml"/><Relationship Id="rId4" Type="http://schemas.openxmlformats.org/officeDocument/2006/relationships/hyperlink" Target="https://arxiv.org/pdf/1807.11158.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how-the-lottery-ticket-hypothesis-is-challenging-everything-we-knew-about-training-neural-networks-e56da4b0da27" TargetMode="External"/><Relationship Id="rId2" Type="http://schemas.openxmlformats.org/officeDocument/2006/relationships/hyperlink" Target="https://towardsdatascience.com/transformers-141e32e69591" TargetMode="External"/><Relationship Id="rId1" Type="http://schemas.openxmlformats.org/officeDocument/2006/relationships/slideLayout" Target="../slideLayouts/slideLayout2.xml"/><Relationship Id="rId6" Type="http://schemas.openxmlformats.org/officeDocument/2006/relationships/hyperlink" Target="https://medium.com/inside-machine-learning/what-is-a-transformer-d07dd1fbec04" TargetMode="External"/><Relationship Id="rId5" Type="http://schemas.openxmlformats.org/officeDocument/2006/relationships/hyperlink" Target="https://arxiv.org/abs/1803.03635" TargetMode="External"/><Relationship Id="rId4" Type="http://schemas.openxmlformats.org/officeDocument/2006/relationships/hyperlink" Target="https://towardsdatascience.com/breaking-down-the-lottery-ticket-hypothesis-ca1c053b3e5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simovinstitute.org/neural-network-zo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openai.com/blog/generative-models/" TargetMode="External"/><Relationship Id="rId7" Type="http://schemas.openxmlformats.org/officeDocument/2006/relationships/hyperlink" Target="https://medium.com/inside-machine-learning/what-is-a-transformer-d07dd1fbec04" TargetMode="External"/><Relationship Id="rId2" Type="http://schemas.openxmlformats.org/officeDocument/2006/relationships/hyperlink" Target="https://towardsdatascience.com/transformers-141e32e69591" TargetMode="External"/><Relationship Id="rId1" Type="http://schemas.openxmlformats.org/officeDocument/2006/relationships/slideLayout" Target="../slideLayouts/slideLayout2.xml"/><Relationship Id="rId6" Type="http://schemas.openxmlformats.org/officeDocument/2006/relationships/hyperlink" Target="https://arxiv.org/abs/1406.2661" TargetMode="External"/><Relationship Id="rId5" Type="http://schemas.openxmlformats.org/officeDocument/2006/relationships/hyperlink" Target="https://medium.com/@jonathan_hui/gan-why-it-is-so-hard-to-train-generative-advisory-networks-819a86b3750b" TargetMode="External"/><Relationship Id="rId4" Type="http://schemas.openxmlformats.org/officeDocument/2006/relationships/hyperlink" Target="https://towardsdatascience.com/understanding-generative-adversarial-networks-gans-cd6e4651a29"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yann.lecun.com/exdb/mnis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owardsdatascience.com/transformers-141e32e6959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rxiv.org/pdf/1706.03762.pdf" TargetMode="External"/><Relationship Id="rId5" Type="http://schemas.openxmlformats.org/officeDocument/2006/relationships/hyperlink" Target="https://towardsdatascience.com/how-to-code-thetransformer-in-pytorch-24db27c8f9ec" TargetMode="External"/><Relationship Id="rId4" Type="http://schemas.openxmlformats.org/officeDocument/2006/relationships/hyperlink" Target="https://medium.com/inside-machine-learning/what-is-atransformer-d07dd1fbec04"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intuitively-understanding-variational-autoencoders-1bfe67eb5daf" TargetMode="External"/><Relationship Id="rId2" Type="http://schemas.openxmlformats.org/officeDocument/2006/relationships/hyperlink" Target="https://towardsdatascience.com/transformers-141e32e69591" TargetMode="External"/><Relationship Id="rId1" Type="http://schemas.openxmlformats.org/officeDocument/2006/relationships/slideLayout" Target="../slideLayouts/slideLayout2.xml"/><Relationship Id="rId6" Type="http://schemas.openxmlformats.org/officeDocument/2006/relationships/hyperlink" Target="https://arxiv.org/abs/1606.05908" TargetMode="External"/><Relationship Id="rId5" Type="http://schemas.openxmlformats.org/officeDocument/2006/relationships/hyperlink" Target="http://kvfrans.com/variational-autoencoders-explained/" TargetMode="External"/><Relationship Id="rId4" Type="http://schemas.openxmlformats.org/officeDocument/2006/relationships/hyperlink" Target="https://towardsdatascience.com/understanding-variational-autoencoders-vaes-f70510919f7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hyperlink" Target="https://towardsdatascience.com/what-the-heck-are-vae-gans-17b86023588a" TargetMode="External"/><Relationship Id="rId2" Type="http://schemas.openxmlformats.org/officeDocument/2006/relationships/hyperlink" Target="https://arxiv.org/abs/1512.09300"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onnected-data.london/2017/09/18/explainable-ai-xai/"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www.popbuzz.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arashfarahani.com/"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www.linkedin.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www.linkedin.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towardsdatascience.com/"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www.linkedin.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oreilly.com/" TargetMode="Externa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towardsdatascience.com/" TargetMode="Externa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www.linkedin.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www.linkedin.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towardsdatascience.com/"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www.linkedin.co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oreilly.com/" TargetMode="Externa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oreilly.com/"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hyperlink" Target="https://www.oreilly.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www.linkedin.co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www.linkedin.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hyperlink" Target="https://www.linkedin.com/"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towardsdatascience.com/"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C93E59-3E54-4B19-AD3C-BD347AEEC97D}"/>
              </a:ext>
            </a:extLst>
          </p:cNvPr>
          <p:cNvSpPr txBox="1">
            <a:spLocks/>
          </p:cNvSpPr>
          <p:nvPr/>
        </p:nvSpPr>
        <p:spPr>
          <a:xfrm>
            <a:off x="1271464" y="1124744"/>
            <a:ext cx="9649072" cy="2387600"/>
          </a:xfrm>
          <a:prstGeom prst="rect">
            <a:avLst/>
          </a:prstGeom>
        </p:spPr>
        <p:txBody>
          <a:bodyPr anchor="b"/>
          <a:lstStyle>
            <a:lvl1pPr algn="ctr" rtl="0" fontAlgn="base">
              <a:spcBef>
                <a:spcPct val="0"/>
              </a:spcBef>
              <a:spcAft>
                <a:spcPct val="0"/>
              </a:spcAft>
              <a:defRPr sz="6000" kern="1200">
                <a:solidFill>
                  <a:schemeClr val="tx1"/>
                </a:solidFill>
                <a:latin typeface="+mj-lt"/>
                <a:ea typeface="+mj-ea"/>
                <a:cs typeface="+mj-cs"/>
              </a:defRPr>
            </a:lvl1pPr>
            <a:lvl2pPr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a:solidFill>
                  <a:schemeClr val="bg1"/>
                </a:solidFill>
                <a:latin typeface="Arial" panose="020B0604020202020204" pitchFamily="34" charset="0"/>
                <a:ea typeface="ＭＳ Ｐゴシック" panose="020B0600070205080204" pitchFamily="34" charset="-128"/>
              </a:defRPr>
            </a:lvl9pPr>
          </a:lstStyle>
          <a:p>
            <a:r>
              <a:rPr lang="en-US"/>
              <a:t>Deep Learning</a:t>
            </a:r>
            <a:endParaRPr lang="en-US" dirty="0"/>
          </a:p>
        </p:txBody>
      </p:sp>
      <p:sp>
        <p:nvSpPr>
          <p:cNvPr id="10" name="Subtitle 2">
            <a:extLst>
              <a:ext uri="{FF2B5EF4-FFF2-40B4-BE49-F238E27FC236}">
                <a16:creationId xmlns:a16="http://schemas.microsoft.com/office/drawing/2014/main" id="{EEF07A59-49DA-4102-9D44-417511727E6C}"/>
              </a:ext>
            </a:extLst>
          </p:cNvPr>
          <p:cNvSpPr>
            <a:spLocks noGrp="1"/>
          </p:cNvSpPr>
          <p:nvPr>
            <p:ph type="subTitle" idx="1"/>
          </p:nvPr>
        </p:nvSpPr>
        <p:spPr>
          <a:xfrm>
            <a:off x="1271464" y="3789040"/>
            <a:ext cx="9649072" cy="1655762"/>
          </a:xfrm>
        </p:spPr>
        <p:txBody>
          <a:bodyPr/>
          <a:lstStyle/>
          <a:p>
            <a:pPr lvl="0">
              <a:spcBef>
                <a:spcPts val="0"/>
              </a:spcBef>
              <a:spcAft>
                <a:spcPts val="300"/>
              </a:spcAft>
            </a:pPr>
            <a:r>
              <a:rPr lang="en-AU" sz="2800" b="1" dirty="0"/>
              <a:t>Next Generation Neural Networks Part 2</a:t>
            </a:r>
          </a:p>
          <a:p>
            <a:pPr lvl="0">
              <a:spcBef>
                <a:spcPts val="0"/>
              </a:spcBef>
              <a:spcAft>
                <a:spcPts val="300"/>
              </a:spcAft>
            </a:pPr>
            <a:r>
              <a:rPr lang="en-AU" dirty="0"/>
              <a:t>Tuesday 21</a:t>
            </a:r>
            <a:r>
              <a:rPr lang="en-AU" baseline="30000" dirty="0"/>
              <a:t>st</a:t>
            </a:r>
            <a:r>
              <a:rPr lang="en-AU" dirty="0"/>
              <a:t> January </a:t>
            </a:r>
          </a:p>
          <a:p>
            <a:r>
              <a:rPr lang="sv-SE" dirty="0"/>
              <a:t>Dr. Nicholas Cummins</a:t>
            </a:r>
          </a:p>
          <a:p>
            <a:endParaRPr lang="sv-SE" dirty="0"/>
          </a:p>
          <a:p>
            <a:endParaRPr lang="en-US" dirty="0"/>
          </a:p>
        </p:txBody>
      </p:sp>
    </p:spTree>
    <p:extLst>
      <p:ext uri="{BB962C8B-B14F-4D97-AF65-F5344CB8AC3E}">
        <p14:creationId xmlns:p14="http://schemas.microsoft.com/office/powerpoint/2010/main" val="259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4FEBBE-B802-412F-B80C-7437C3EAC855}"/>
              </a:ext>
            </a:extLst>
          </p:cNvPr>
          <p:cNvSpPr>
            <a:spLocks noGrp="1"/>
          </p:cNvSpPr>
          <p:nvPr>
            <p:ph idx="1"/>
          </p:nvPr>
        </p:nvSpPr>
        <p:spPr/>
        <p:txBody>
          <a:bodyPr/>
          <a:lstStyle/>
          <a:p>
            <a:pPr marL="0" indent="0">
              <a:buNone/>
            </a:pPr>
            <a:r>
              <a:rPr lang="en-AU" b="1" dirty="0">
                <a:solidFill>
                  <a:schemeClr val="accent2"/>
                </a:solidFill>
              </a:rPr>
              <a:t>Quantization</a:t>
            </a:r>
          </a:p>
          <a:p>
            <a:r>
              <a:rPr lang="en-AU" dirty="0"/>
              <a:t>Reducing the number of bits that represent a number</a:t>
            </a:r>
          </a:p>
          <a:p>
            <a:pPr lvl="1"/>
            <a:r>
              <a:rPr lang="en-AU" dirty="0"/>
              <a:t>Predominant numerical format used for deep learning is the 32-bit floating point</a:t>
            </a:r>
          </a:p>
          <a:p>
            <a:pPr lvl="1"/>
            <a:r>
              <a:rPr lang="en-AU" dirty="0"/>
              <a:t>Weights and activations can be represented using 8-bit integers without incurring significant loss in accuracy</a:t>
            </a:r>
          </a:p>
          <a:p>
            <a:pPr lvl="1"/>
            <a:r>
              <a:rPr lang="en-AU" dirty="0"/>
              <a:t>Possible to reduce precision further</a:t>
            </a:r>
          </a:p>
          <a:p>
            <a:pPr lvl="2">
              <a:spcAft>
                <a:spcPts val="600"/>
              </a:spcAft>
            </a:pPr>
            <a:r>
              <a:rPr lang="en-AU" dirty="0"/>
              <a:t>Binary Neural Networks {-1,1} </a:t>
            </a:r>
          </a:p>
          <a:p>
            <a:pPr lvl="2">
              <a:spcAft>
                <a:spcPts val="600"/>
              </a:spcAft>
            </a:pPr>
            <a:r>
              <a:rPr lang="en-AU" dirty="0"/>
              <a:t>Ternary neural networks {-1,0,1}</a:t>
            </a:r>
          </a:p>
          <a:p>
            <a:pPr lvl="2">
              <a:spcAft>
                <a:spcPts val="600"/>
              </a:spcAft>
            </a:pPr>
            <a:r>
              <a:rPr lang="en-AU" dirty="0"/>
              <a:t>Quantize to powers of Two</a:t>
            </a:r>
          </a:p>
          <a:p>
            <a:pPr lvl="2"/>
            <a:endParaRPr lang="en-AU" dirty="0"/>
          </a:p>
        </p:txBody>
      </p:sp>
      <p:sp>
        <p:nvSpPr>
          <p:cNvPr id="3" name="Slide Number Placeholder 2">
            <a:extLst>
              <a:ext uri="{FF2B5EF4-FFF2-40B4-BE49-F238E27FC236}">
                <a16:creationId xmlns:a16="http://schemas.microsoft.com/office/drawing/2014/main" id="{AE87A74D-073F-4DAF-B673-6C6A4B146AA0}"/>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10</a:t>
            </a:fld>
            <a:endParaRPr lang="de-DE" altLang="de-DE" dirty="0">
              <a:solidFill>
                <a:srgbClr val="000000"/>
              </a:solidFill>
            </a:endParaRPr>
          </a:p>
        </p:txBody>
      </p:sp>
      <p:sp>
        <p:nvSpPr>
          <p:cNvPr id="4" name="Title 3">
            <a:extLst>
              <a:ext uri="{FF2B5EF4-FFF2-40B4-BE49-F238E27FC236}">
                <a16:creationId xmlns:a16="http://schemas.microsoft.com/office/drawing/2014/main" id="{45C68BA1-A2F6-416F-9BB6-F287AB8B17D7}"/>
              </a:ext>
            </a:extLst>
          </p:cNvPr>
          <p:cNvSpPr>
            <a:spLocks noGrp="1"/>
          </p:cNvSpPr>
          <p:nvPr>
            <p:ph type="title"/>
          </p:nvPr>
        </p:nvSpPr>
        <p:spPr/>
        <p:txBody>
          <a:bodyPr/>
          <a:lstStyle/>
          <a:p>
            <a:r>
              <a:rPr lang="en-AU" dirty="0"/>
              <a:t>Compressing Deep Neural Networks</a:t>
            </a:r>
          </a:p>
        </p:txBody>
      </p:sp>
      <p:pic>
        <p:nvPicPr>
          <p:cNvPr id="1026" name="Picture 2">
            <a:extLst>
              <a:ext uri="{FF2B5EF4-FFF2-40B4-BE49-F238E27FC236}">
                <a16:creationId xmlns:a16="http://schemas.microsoft.com/office/drawing/2014/main" id="{D72707A9-1959-4C79-9A10-33D9388A2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4972" y="5329609"/>
            <a:ext cx="3849618" cy="84735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BA72A266-19E9-47C3-95C8-DB2B810843E0}"/>
              </a:ext>
            </a:extLst>
          </p:cNvPr>
          <p:cNvCxnSpPr/>
          <p:nvPr/>
        </p:nvCxnSpPr>
        <p:spPr bwMode="auto">
          <a:xfrm flipV="1">
            <a:off x="5878286" y="5753287"/>
            <a:ext cx="1537398" cy="34606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8173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E5341B-FCAD-4D99-B993-D1D8B01E4F31}"/>
              </a:ext>
            </a:extLst>
          </p:cNvPr>
          <p:cNvSpPr>
            <a:spLocks noGrp="1"/>
          </p:cNvSpPr>
          <p:nvPr>
            <p:ph idx="1"/>
          </p:nvPr>
        </p:nvSpPr>
        <p:spPr>
          <a:xfrm>
            <a:off x="1271464" y="1240221"/>
            <a:ext cx="9649072" cy="4286372"/>
          </a:xfrm>
        </p:spPr>
        <p:txBody>
          <a:bodyPr/>
          <a:lstStyle/>
          <a:p>
            <a:pPr marL="0" indent="0">
              <a:buNone/>
            </a:pPr>
            <a:r>
              <a:rPr lang="en-AU" b="1" dirty="0">
                <a:solidFill>
                  <a:schemeClr val="accent2"/>
                </a:solidFill>
              </a:rPr>
              <a:t>Teacher Student Networks</a:t>
            </a:r>
          </a:p>
          <a:p>
            <a:pPr>
              <a:spcBef>
                <a:spcPts val="900"/>
              </a:spcBef>
            </a:pPr>
            <a:r>
              <a:rPr lang="en-AU" sz="3000" dirty="0">
                <a:hlinkClick r:id="rId2"/>
              </a:rPr>
              <a:t>https://towardsdatascience.com/knowledge-distillation-simplified-dd4973dbc764</a:t>
            </a:r>
            <a:endParaRPr lang="en-AU" sz="3000" dirty="0"/>
          </a:p>
          <a:p>
            <a:pPr>
              <a:spcBef>
                <a:spcPts val="1800"/>
              </a:spcBef>
            </a:pPr>
            <a:r>
              <a:rPr lang="en-AU" sz="3000" dirty="0">
                <a:hlinkClick r:id="rId3"/>
              </a:rPr>
              <a:t>https://medium.com/neuralmachine/knowledge-distillation-dc241d7c2322</a:t>
            </a:r>
            <a:endParaRPr lang="en-AU" sz="3000" dirty="0"/>
          </a:p>
          <a:p>
            <a:pPr>
              <a:spcBef>
                <a:spcPts val="1800"/>
              </a:spcBef>
            </a:pPr>
            <a:r>
              <a:rPr lang="en-AU" sz="3000" dirty="0">
                <a:hlinkClick r:id="rId4"/>
              </a:rPr>
              <a:t>https://arxiv.org/pdf/1807.11158.pdf</a:t>
            </a:r>
            <a:endParaRPr lang="en-AU" sz="3000" dirty="0"/>
          </a:p>
          <a:p>
            <a:endParaRPr lang="en-AU" dirty="0"/>
          </a:p>
        </p:txBody>
      </p:sp>
      <p:sp>
        <p:nvSpPr>
          <p:cNvPr id="3" name="Slide Number Placeholder 2">
            <a:extLst>
              <a:ext uri="{FF2B5EF4-FFF2-40B4-BE49-F238E27FC236}">
                <a16:creationId xmlns:a16="http://schemas.microsoft.com/office/drawing/2014/main" id="{B4519637-BEE8-422D-A38F-12BC767162A0}"/>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11</a:t>
            </a:fld>
            <a:endParaRPr lang="de-DE" altLang="de-DE" dirty="0">
              <a:solidFill>
                <a:srgbClr val="000000"/>
              </a:solidFill>
            </a:endParaRPr>
          </a:p>
        </p:txBody>
      </p:sp>
      <p:sp>
        <p:nvSpPr>
          <p:cNvPr id="4" name="Title 3">
            <a:extLst>
              <a:ext uri="{FF2B5EF4-FFF2-40B4-BE49-F238E27FC236}">
                <a16:creationId xmlns:a16="http://schemas.microsoft.com/office/drawing/2014/main" id="{85D37B60-0498-43CB-9C07-CDDFA0082ACC}"/>
              </a:ext>
            </a:extLst>
          </p:cNvPr>
          <p:cNvSpPr>
            <a:spLocks noGrp="1"/>
          </p:cNvSpPr>
          <p:nvPr>
            <p:ph type="title"/>
          </p:nvPr>
        </p:nvSpPr>
        <p:spPr/>
        <p:txBody>
          <a:bodyPr/>
          <a:lstStyle/>
          <a:p>
            <a:r>
              <a:rPr lang="en-AU" dirty="0"/>
              <a:t>Next Generation Neural Networks</a:t>
            </a:r>
          </a:p>
        </p:txBody>
      </p:sp>
    </p:spTree>
    <p:extLst>
      <p:ext uri="{BB962C8B-B14F-4D97-AF65-F5344CB8AC3E}">
        <p14:creationId xmlns:p14="http://schemas.microsoft.com/office/powerpoint/2010/main" val="4072862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A51D7-6006-4193-8832-9F97BE5EC310}"/>
              </a:ext>
            </a:extLst>
          </p:cNvPr>
          <p:cNvSpPr>
            <a:spLocks noGrp="1"/>
          </p:cNvSpPr>
          <p:nvPr>
            <p:ph idx="1"/>
          </p:nvPr>
        </p:nvSpPr>
        <p:spPr>
          <a:xfrm>
            <a:off x="1271464" y="1253284"/>
            <a:ext cx="9871153" cy="4936742"/>
          </a:xfrm>
        </p:spPr>
        <p:txBody>
          <a:bodyPr/>
          <a:lstStyle/>
          <a:p>
            <a:pPr marL="0" indent="0">
              <a:buNone/>
            </a:pPr>
            <a:r>
              <a:rPr lang="en-AU" b="1" dirty="0">
                <a:solidFill>
                  <a:srgbClr val="C00000"/>
                </a:solidFill>
              </a:rPr>
              <a:t>What is it?</a:t>
            </a:r>
          </a:p>
          <a:p>
            <a:r>
              <a:rPr lang="en-AU" dirty="0"/>
              <a:t>A training process for producing smaller neural networks</a:t>
            </a:r>
          </a:p>
          <a:p>
            <a:pPr marL="0" indent="0">
              <a:buNone/>
            </a:pPr>
            <a:r>
              <a:rPr lang="en-AU" b="1" dirty="0">
                <a:solidFill>
                  <a:srgbClr val="C00000"/>
                </a:solidFill>
              </a:rPr>
              <a:t>Core Idea</a:t>
            </a:r>
          </a:p>
          <a:p>
            <a:r>
              <a:rPr lang="en-AU" dirty="0"/>
              <a:t>Teach a smaller network, step by step, exactly what to do using a bigger pre-trained network</a:t>
            </a:r>
          </a:p>
          <a:p>
            <a:r>
              <a:rPr lang="en-AU" dirty="0"/>
              <a:t>Using output feature maps of the bigger network , the smaller network is trained to replicate the exact behaviour of the bigger network by learning to reproduce it’s outputs at every level</a:t>
            </a:r>
          </a:p>
        </p:txBody>
      </p:sp>
      <p:sp>
        <p:nvSpPr>
          <p:cNvPr id="3" name="Slide Number Placeholder 2">
            <a:extLst>
              <a:ext uri="{FF2B5EF4-FFF2-40B4-BE49-F238E27FC236}">
                <a16:creationId xmlns:a16="http://schemas.microsoft.com/office/drawing/2014/main" id="{F9F3D12A-8A43-4617-8E51-02CC0C2119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12</a:t>
            </a:fld>
            <a:endParaRPr lang="de-DE" altLang="de-DE" dirty="0">
              <a:solidFill>
                <a:srgbClr val="000000"/>
              </a:solidFill>
            </a:endParaRPr>
          </a:p>
        </p:txBody>
      </p:sp>
      <p:sp>
        <p:nvSpPr>
          <p:cNvPr id="4" name="Title 3">
            <a:extLst>
              <a:ext uri="{FF2B5EF4-FFF2-40B4-BE49-F238E27FC236}">
                <a16:creationId xmlns:a16="http://schemas.microsoft.com/office/drawing/2014/main" id="{8260CE5B-4EE7-49D9-85F4-B8B73105FDC6}"/>
              </a:ext>
            </a:extLst>
          </p:cNvPr>
          <p:cNvSpPr>
            <a:spLocks noGrp="1"/>
          </p:cNvSpPr>
          <p:nvPr>
            <p:ph type="title"/>
          </p:nvPr>
        </p:nvSpPr>
        <p:spPr/>
        <p:txBody>
          <a:bodyPr/>
          <a:lstStyle/>
          <a:p>
            <a:r>
              <a:rPr lang="en-AU" dirty="0"/>
              <a:t>Teacher Student Networks</a:t>
            </a:r>
          </a:p>
        </p:txBody>
      </p:sp>
    </p:spTree>
    <p:extLst>
      <p:ext uri="{BB962C8B-B14F-4D97-AF65-F5344CB8AC3E}">
        <p14:creationId xmlns:p14="http://schemas.microsoft.com/office/powerpoint/2010/main" val="1472910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2D8BEA-DE45-4727-A8E2-3BB1DDA81218}"/>
              </a:ext>
            </a:extLst>
          </p:cNvPr>
          <p:cNvSpPr>
            <a:spLocks noGrp="1"/>
          </p:cNvSpPr>
          <p:nvPr>
            <p:ph idx="1"/>
          </p:nvPr>
        </p:nvSpPr>
        <p:spPr>
          <a:xfrm>
            <a:off x="670573" y="1227158"/>
            <a:ext cx="7744072" cy="4936742"/>
          </a:xfrm>
        </p:spPr>
        <p:txBody>
          <a:bodyPr/>
          <a:lstStyle/>
          <a:p>
            <a:pPr marL="0" indent="0">
              <a:buNone/>
            </a:pPr>
            <a:r>
              <a:rPr lang="en-AU" b="1" dirty="0">
                <a:solidFill>
                  <a:srgbClr val="C00000"/>
                </a:solidFill>
              </a:rPr>
              <a:t>How does it work?</a:t>
            </a:r>
          </a:p>
          <a:p>
            <a:pPr marL="514350" indent="-514350">
              <a:buFont typeface="+mj-lt"/>
              <a:buAutoNum type="arabicPeriod"/>
            </a:pPr>
            <a:r>
              <a:rPr lang="en-AU" sz="2400" b="1" dirty="0"/>
              <a:t>Train the Teacher Network</a:t>
            </a:r>
            <a:r>
              <a:rPr lang="en-AU" sz="2400" dirty="0"/>
              <a:t>: Train a highly complex teacher network</a:t>
            </a:r>
          </a:p>
          <a:p>
            <a:pPr marL="514350" indent="-514350">
              <a:buFont typeface="+mj-lt"/>
              <a:buAutoNum type="arabicPeriod"/>
            </a:pPr>
            <a:r>
              <a:rPr lang="en-AU" sz="2400" b="1" dirty="0"/>
              <a:t>Establish Correspondence</a:t>
            </a:r>
            <a:r>
              <a:rPr lang="en-AU" sz="2400" dirty="0"/>
              <a:t>: Design the smaller student network by determining which layers outputs in the teacher model to pass to the student model</a:t>
            </a:r>
          </a:p>
          <a:p>
            <a:pPr marL="514350" indent="-514350">
              <a:buFont typeface="+mj-lt"/>
              <a:buAutoNum type="arabicPeriod"/>
            </a:pPr>
            <a:r>
              <a:rPr lang="en-AU" sz="2400" b="1" dirty="0"/>
              <a:t>Forward Pass through the Teacher network</a:t>
            </a:r>
            <a:r>
              <a:rPr lang="en-AU" sz="2400" i="1" dirty="0"/>
              <a:t>:</a:t>
            </a:r>
            <a:r>
              <a:rPr lang="en-AU" sz="2400" dirty="0"/>
              <a:t> Pass data through the teacher network to get all required outputs </a:t>
            </a:r>
          </a:p>
          <a:p>
            <a:pPr marL="514350" indent="-514350">
              <a:buFont typeface="+mj-lt"/>
              <a:buAutoNum type="arabicPeriod"/>
            </a:pPr>
            <a:r>
              <a:rPr lang="en-AU" sz="2400" b="1" dirty="0"/>
              <a:t>Backpropagation through the Student Network</a:t>
            </a:r>
            <a:r>
              <a:rPr lang="en-AU" sz="2400" i="1" dirty="0"/>
              <a:t>: </a:t>
            </a:r>
            <a:r>
              <a:rPr lang="en-AU" sz="2400" dirty="0"/>
              <a:t>use the outputs from the teacher network and correspondence relation to backpropagate error in the student network</a:t>
            </a:r>
          </a:p>
        </p:txBody>
      </p:sp>
      <p:sp>
        <p:nvSpPr>
          <p:cNvPr id="3" name="Slide Number Placeholder 2">
            <a:extLst>
              <a:ext uri="{FF2B5EF4-FFF2-40B4-BE49-F238E27FC236}">
                <a16:creationId xmlns:a16="http://schemas.microsoft.com/office/drawing/2014/main" id="{5364AFFA-BA04-4948-BDBA-853B14295201}"/>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13</a:t>
            </a:fld>
            <a:endParaRPr lang="de-DE" altLang="de-DE" dirty="0">
              <a:solidFill>
                <a:srgbClr val="000000"/>
              </a:solidFill>
            </a:endParaRPr>
          </a:p>
        </p:txBody>
      </p:sp>
      <p:sp>
        <p:nvSpPr>
          <p:cNvPr id="4" name="Title 3">
            <a:extLst>
              <a:ext uri="{FF2B5EF4-FFF2-40B4-BE49-F238E27FC236}">
                <a16:creationId xmlns:a16="http://schemas.microsoft.com/office/drawing/2014/main" id="{F26C342C-D8B5-4013-B596-E13424D6573C}"/>
              </a:ext>
            </a:extLst>
          </p:cNvPr>
          <p:cNvSpPr>
            <a:spLocks noGrp="1"/>
          </p:cNvSpPr>
          <p:nvPr>
            <p:ph type="title"/>
          </p:nvPr>
        </p:nvSpPr>
        <p:spPr/>
        <p:txBody>
          <a:bodyPr/>
          <a:lstStyle/>
          <a:p>
            <a:r>
              <a:rPr lang="en-AU" dirty="0"/>
              <a:t>Teacher Student Networks</a:t>
            </a:r>
          </a:p>
        </p:txBody>
      </p:sp>
      <p:pic>
        <p:nvPicPr>
          <p:cNvPr id="9" name="Picture 8">
            <a:extLst>
              <a:ext uri="{FF2B5EF4-FFF2-40B4-BE49-F238E27FC236}">
                <a16:creationId xmlns:a16="http://schemas.microsoft.com/office/drawing/2014/main" id="{36F0BC37-C987-4DFC-8F15-5DBA486F5F22}"/>
              </a:ext>
            </a:extLst>
          </p:cNvPr>
          <p:cNvPicPr>
            <a:picLocks noChangeAspect="1"/>
          </p:cNvPicPr>
          <p:nvPr/>
        </p:nvPicPr>
        <p:blipFill>
          <a:blip r:embed="rId2"/>
          <a:stretch>
            <a:fillRect/>
          </a:stretch>
        </p:blipFill>
        <p:spPr>
          <a:xfrm>
            <a:off x="8587469" y="3980546"/>
            <a:ext cx="3385184" cy="1750344"/>
          </a:xfrm>
          <a:prstGeom prst="rect">
            <a:avLst/>
          </a:prstGeom>
        </p:spPr>
      </p:pic>
      <p:pic>
        <p:nvPicPr>
          <p:cNvPr id="1026" name="Picture 2">
            <a:extLst>
              <a:ext uri="{FF2B5EF4-FFF2-40B4-BE49-F238E27FC236}">
                <a16:creationId xmlns:a16="http://schemas.microsoft.com/office/drawing/2014/main" id="{F1D40E40-A2A7-40DD-A4C0-F6AB41FA8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3243" y="1572815"/>
            <a:ext cx="3449410" cy="212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1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40314E-E743-43F8-9D43-14131B4BAA56}"/>
              </a:ext>
            </a:extLst>
          </p:cNvPr>
          <p:cNvSpPr>
            <a:spLocks noGrp="1"/>
          </p:cNvSpPr>
          <p:nvPr>
            <p:ph idx="1"/>
          </p:nvPr>
        </p:nvSpPr>
        <p:spPr>
          <a:xfrm>
            <a:off x="1271464" y="1094084"/>
            <a:ext cx="9936467" cy="4936742"/>
          </a:xfrm>
        </p:spPr>
        <p:txBody>
          <a:bodyPr/>
          <a:lstStyle/>
          <a:p>
            <a:pPr marL="0" indent="0">
              <a:buNone/>
            </a:pPr>
            <a:r>
              <a:rPr lang="en-AU" b="1" dirty="0">
                <a:solidFill>
                  <a:srgbClr val="C00000"/>
                </a:solidFill>
              </a:rPr>
              <a:t>Uses Cases:</a:t>
            </a:r>
          </a:p>
          <a:p>
            <a:r>
              <a:rPr lang="en-AU" dirty="0"/>
              <a:t>Take advantage of GPUs, large datasets to train a deep model highly suited to task at hand, and distil the learnt knowledge to a smaller network </a:t>
            </a:r>
          </a:p>
          <a:p>
            <a:pPr lvl="1"/>
            <a:r>
              <a:rPr lang="en-AU" dirty="0"/>
              <a:t>Create neural networks for use in any device in which computing, memory, and power which are a bottleneck</a:t>
            </a:r>
          </a:p>
          <a:p>
            <a:pPr lvl="1"/>
            <a:endParaRPr lang="en-AU" dirty="0"/>
          </a:p>
        </p:txBody>
      </p:sp>
      <p:sp>
        <p:nvSpPr>
          <p:cNvPr id="3" name="Slide Number Placeholder 2">
            <a:extLst>
              <a:ext uri="{FF2B5EF4-FFF2-40B4-BE49-F238E27FC236}">
                <a16:creationId xmlns:a16="http://schemas.microsoft.com/office/drawing/2014/main" id="{A9766423-F8EE-4C70-BF80-C9584639DD15}"/>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14</a:t>
            </a:fld>
            <a:endParaRPr lang="de-DE" altLang="de-DE" dirty="0">
              <a:solidFill>
                <a:srgbClr val="000000"/>
              </a:solidFill>
            </a:endParaRPr>
          </a:p>
        </p:txBody>
      </p:sp>
      <p:sp>
        <p:nvSpPr>
          <p:cNvPr id="4" name="Title 3">
            <a:extLst>
              <a:ext uri="{FF2B5EF4-FFF2-40B4-BE49-F238E27FC236}">
                <a16:creationId xmlns:a16="http://schemas.microsoft.com/office/drawing/2014/main" id="{788E8F6B-562B-48CD-B19D-9020CF199751}"/>
              </a:ext>
            </a:extLst>
          </p:cNvPr>
          <p:cNvSpPr>
            <a:spLocks noGrp="1"/>
          </p:cNvSpPr>
          <p:nvPr>
            <p:ph type="title"/>
          </p:nvPr>
        </p:nvSpPr>
        <p:spPr/>
        <p:txBody>
          <a:bodyPr/>
          <a:lstStyle/>
          <a:p>
            <a:r>
              <a:rPr lang="en-AU" dirty="0"/>
              <a:t>Teacher Student Networks</a:t>
            </a:r>
          </a:p>
        </p:txBody>
      </p:sp>
      <p:pic>
        <p:nvPicPr>
          <p:cNvPr id="3074" name="Picture 2">
            <a:extLst>
              <a:ext uri="{FF2B5EF4-FFF2-40B4-BE49-F238E27FC236}">
                <a16:creationId xmlns:a16="http://schemas.microsoft.com/office/drawing/2014/main" id="{A380057E-C9AC-4A1D-8E7A-C600ECDBA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381" y="4222977"/>
            <a:ext cx="7761514" cy="203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107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6D224D-C20F-405B-BAB7-704DDEC25D77}"/>
              </a:ext>
            </a:extLst>
          </p:cNvPr>
          <p:cNvSpPr>
            <a:spLocks noGrp="1"/>
          </p:cNvSpPr>
          <p:nvPr>
            <p:ph idx="1"/>
          </p:nvPr>
        </p:nvSpPr>
        <p:spPr>
          <a:xfrm>
            <a:off x="457417" y="1164579"/>
            <a:ext cx="8133793" cy="5004758"/>
          </a:xfrm>
        </p:spPr>
        <p:txBody>
          <a:bodyPr/>
          <a:lstStyle/>
          <a:p>
            <a:pPr marL="0" indent="0">
              <a:buNone/>
            </a:pPr>
            <a:r>
              <a:rPr lang="en-AU" sz="3000" b="1" dirty="0">
                <a:solidFill>
                  <a:srgbClr val="C00000"/>
                </a:solidFill>
              </a:rPr>
              <a:t>Advantages </a:t>
            </a:r>
          </a:p>
          <a:p>
            <a:r>
              <a:rPr lang="en-AU" sz="3000" dirty="0"/>
              <a:t>Reduces likelihood of overfitting</a:t>
            </a:r>
          </a:p>
          <a:p>
            <a:pPr lvl="1"/>
            <a:r>
              <a:rPr lang="en-AU" sz="2600" dirty="0"/>
              <a:t>Reduce model complexity whilst maintaining model performance</a:t>
            </a:r>
          </a:p>
          <a:p>
            <a:pPr lvl="1"/>
            <a:r>
              <a:rPr lang="en-AU" sz="2600" dirty="0"/>
              <a:t>Correspondence based training has a regularising effect, it has higher entropy than binary based labels</a:t>
            </a:r>
          </a:p>
          <a:p>
            <a:pPr marL="0" indent="0">
              <a:buNone/>
            </a:pPr>
            <a:r>
              <a:rPr lang="en-AU" sz="3000" b="1" dirty="0">
                <a:solidFill>
                  <a:srgbClr val="C00000"/>
                </a:solidFill>
              </a:rPr>
              <a:t>Disadvantages</a:t>
            </a:r>
          </a:p>
          <a:p>
            <a:r>
              <a:rPr lang="en-AU" sz="3000" dirty="0"/>
              <a:t>Increased training time </a:t>
            </a:r>
            <a:endParaRPr lang="en-AU" sz="3000" b="1" dirty="0">
              <a:solidFill>
                <a:srgbClr val="C00000"/>
              </a:solidFill>
            </a:endParaRPr>
          </a:p>
          <a:p>
            <a:r>
              <a:rPr lang="en-AU" sz="3000" dirty="0"/>
              <a:t>No guarantee the student network will converge at the same location as the teacher </a:t>
            </a:r>
          </a:p>
        </p:txBody>
      </p:sp>
      <p:sp>
        <p:nvSpPr>
          <p:cNvPr id="3" name="Slide Number Placeholder 2">
            <a:extLst>
              <a:ext uri="{FF2B5EF4-FFF2-40B4-BE49-F238E27FC236}">
                <a16:creationId xmlns:a16="http://schemas.microsoft.com/office/drawing/2014/main" id="{70025FE0-2F14-45C6-AB18-3A8D5D0E533D}"/>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15</a:t>
            </a:fld>
            <a:endParaRPr lang="de-DE" altLang="de-DE" dirty="0">
              <a:solidFill>
                <a:srgbClr val="000000"/>
              </a:solidFill>
            </a:endParaRPr>
          </a:p>
        </p:txBody>
      </p:sp>
      <p:sp>
        <p:nvSpPr>
          <p:cNvPr id="4" name="Title 3">
            <a:extLst>
              <a:ext uri="{FF2B5EF4-FFF2-40B4-BE49-F238E27FC236}">
                <a16:creationId xmlns:a16="http://schemas.microsoft.com/office/drawing/2014/main" id="{D39F287F-54D8-4BE3-AC0A-96BB7A94F3B6}"/>
              </a:ext>
            </a:extLst>
          </p:cNvPr>
          <p:cNvSpPr>
            <a:spLocks noGrp="1"/>
          </p:cNvSpPr>
          <p:nvPr>
            <p:ph type="title"/>
          </p:nvPr>
        </p:nvSpPr>
        <p:spPr/>
        <p:txBody>
          <a:bodyPr/>
          <a:lstStyle/>
          <a:p>
            <a:r>
              <a:rPr lang="en-AU" dirty="0"/>
              <a:t>Teacher Student Networks</a:t>
            </a:r>
          </a:p>
        </p:txBody>
      </p:sp>
      <p:pic>
        <p:nvPicPr>
          <p:cNvPr id="2050" name="Picture 2">
            <a:extLst>
              <a:ext uri="{FF2B5EF4-FFF2-40B4-BE49-F238E27FC236}">
                <a16:creationId xmlns:a16="http://schemas.microsoft.com/office/drawing/2014/main" id="{8FD61E59-BCE6-41B8-8411-D0D3C25C9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437" y="1482906"/>
            <a:ext cx="3321529" cy="19460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5B01EBB-E223-479B-881B-69AF4AC3370E}"/>
              </a:ext>
            </a:extLst>
          </p:cNvPr>
          <p:cNvPicPr>
            <a:picLocks noChangeAspect="1"/>
          </p:cNvPicPr>
          <p:nvPr/>
        </p:nvPicPr>
        <p:blipFill>
          <a:blip r:embed="rId3"/>
          <a:stretch>
            <a:fillRect/>
          </a:stretch>
        </p:blipFill>
        <p:spPr>
          <a:xfrm>
            <a:off x="9231580" y="3747327"/>
            <a:ext cx="2192877" cy="2864166"/>
          </a:xfrm>
          <a:prstGeom prst="rect">
            <a:avLst/>
          </a:prstGeom>
        </p:spPr>
      </p:pic>
    </p:spTree>
    <p:extLst>
      <p:ext uri="{BB962C8B-B14F-4D97-AF65-F5344CB8AC3E}">
        <p14:creationId xmlns:p14="http://schemas.microsoft.com/office/powerpoint/2010/main" val="2923809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CC45CC-A41D-4B66-B08F-72A139EEE85A}"/>
              </a:ext>
            </a:extLst>
          </p:cNvPr>
          <p:cNvSpPr>
            <a:spLocks noGrp="1"/>
          </p:cNvSpPr>
          <p:nvPr>
            <p:ph idx="1"/>
          </p:nvPr>
        </p:nvSpPr>
        <p:spPr/>
        <p:txBody>
          <a:bodyPr/>
          <a:lstStyle/>
          <a:p>
            <a:pPr marL="0" indent="0">
              <a:buNone/>
            </a:pPr>
            <a:r>
              <a:rPr lang="en-AU" b="1" dirty="0">
                <a:solidFill>
                  <a:schemeClr val="accent2"/>
                </a:solidFill>
              </a:rPr>
              <a:t>Lotto Ticket Hypothesis</a:t>
            </a:r>
            <a:endParaRPr lang="en-AU" b="1" dirty="0">
              <a:solidFill>
                <a:schemeClr val="accent2"/>
              </a:solidFill>
              <a:hlinkClick r:id="rId2"/>
            </a:endParaRPr>
          </a:p>
          <a:p>
            <a:pPr>
              <a:spcBef>
                <a:spcPts val="1800"/>
              </a:spcBef>
            </a:pPr>
            <a:r>
              <a:rPr lang="en-AU" sz="2800" dirty="0">
                <a:hlinkClick r:id="rId3"/>
              </a:rPr>
              <a:t>https://towardsdatascience.com/how-the-lottery-ticket-hypothesis-is-challenging-everything-we-knew-about-training-neural-networks-e56da4b0da27</a:t>
            </a:r>
            <a:endParaRPr lang="en-AU" sz="2800" dirty="0"/>
          </a:p>
          <a:p>
            <a:pPr>
              <a:spcBef>
                <a:spcPts val="1800"/>
              </a:spcBef>
            </a:pPr>
            <a:r>
              <a:rPr lang="en-AU" sz="2800" dirty="0">
                <a:hlinkClick r:id="rId4"/>
              </a:rPr>
              <a:t>https://towardsdatascience.com/breaking-down-the-lottery-ticket-hypothesis-ca1c053b3e58</a:t>
            </a:r>
            <a:endParaRPr lang="en-AU" sz="2800" dirty="0"/>
          </a:p>
          <a:p>
            <a:pPr>
              <a:spcBef>
                <a:spcPts val="1800"/>
              </a:spcBef>
            </a:pPr>
            <a:r>
              <a:rPr lang="en-AU" sz="2800" dirty="0">
                <a:hlinkClick r:id="rId5"/>
              </a:rPr>
              <a:t>https://arxiv.org/abs/1803.03635</a:t>
            </a:r>
            <a:endParaRPr lang="en-AU" sz="2800" dirty="0"/>
          </a:p>
          <a:p>
            <a:pPr>
              <a:spcBef>
                <a:spcPts val="1800"/>
              </a:spcBef>
            </a:pPr>
            <a:endParaRPr lang="en-AU" sz="3000" dirty="0">
              <a:hlinkClick r:id="rId6"/>
            </a:endParaRPr>
          </a:p>
          <a:p>
            <a:endParaRPr lang="en-AU" dirty="0"/>
          </a:p>
        </p:txBody>
      </p:sp>
      <p:sp>
        <p:nvSpPr>
          <p:cNvPr id="3" name="Slide Number Placeholder 2">
            <a:extLst>
              <a:ext uri="{FF2B5EF4-FFF2-40B4-BE49-F238E27FC236}">
                <a16:creationId xmlns:a16="http://schemas.microsoft.com/office/drawing/2014/main" id="{B7FDC349-41EB-4B79-A8C4-499995626F88}"/>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16</a:t>
            </a:fld>
            <a:endParaRPr lang="de-DE" altLang="de-DE" dirty="0">
              <a:solidFill>
                <a:srgbClr val="000000"/>
              </a:solidFill>
            </a:endParaRPr>
          </a:p>
        </p:txBody>
      </p:sp>
      <p:sp>
        <p:nvSpPr>
          <p:cNvPr id="4" name="Title 3">
            <a:extLst>
              <a:ext uri="{FF2B5EF4-FFF2-40B4-BE49-F238E27FC236}">
                <a16:creationId xmlns:a16="http://schemas.microsoft.com/office/drawing/2014/main" id="{DAD504CA-74D4-4376-B3C1-72EE2FF831B9}"/>
              </a:ext>
            </a:extLst>
          </p:cNvPr>
          <p:cNvSpPr>
            <a:spLocks noGrp="1"/>
          </p:cNvSpPr>
          <p:nvPr>
            <p:ph type="title"/>
          </p:nvPr>
        </p:nvSpPr>
        <p:spPr/>
        <p:txBody>
          <a:bodyPr/>
          <a:lstStyle/>
          <a:p>
            <a:r>
              <a:rPr lang="en-AU" dirty="0"/>
              <a:t>Next Generation Neural Networks</a:t>
            </a:r>
          </a:p>
        </p:txBody>
      </p:sp>
    </p:spTree>
    <p:extLst>
      <p:ext uri="{BB962C8B-B14F-4D97-AF65-F5344CB8AC3E}">
        <p14:creationId xmlns:p14="http://schemas.microsoft.com/office/powerpoint/2010/main" val="337017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A51D7-6006-4193-8832-9F97BE5EC310}"/>
              </a:ext>
            </a:extLst>
          </p:cNvPr>
          <p:cNvSpPr>
            <a:spLocks noGrp="1"/>
          </p:cNvSpPr>
          <p:nvPr>
            <p:ph idx="1"/>
          </p:nvPr>
        </p:nvSpPr>
        <p:spPr>
          <a:xfrm>
            <a:off x="1271464" y="1253284"/>
            <a:ext cx="9871153" cy="4936742"/>
          </a:xfrm>
        </p:spPr>
        <p:txBody>
          <a:bodyPr/>
          <a:lstStyle/>
          <a:p>
            <a:pPr marL="0" indent="0">
              <a:buNone/>
            </a:pPr>
            <a:r>
              <a:rPr lang="en-AU" b="1" dirty="0">
                <a:solidFill>
                  <a:srgbClr val="C00000"/>
                </a:solidFill>
              </a:rPr>
              <a:t>What is it?</a:t>
            </a:r>
          </a:p>
          <a:p>
            <a:r>
              <a:rPr lang="en-AU" dirty="0"/>
              <a:t>A training process for producing smaller neural networks</a:t>
            </a:r>
          </a:p>
          <a:p>
            <a:pPr marL="0" indent="0">
              <a:buNone/>
            </a:pPr>
            <a:r>
              <a:rPr lang="en-AU" b="1" dirty="0">
                <a:solidFill>
                  <a:srgbClr val="C00000"/>
                </a:solidFill>
              </a:rPr>
              <a:t>Core Idea</a:t>
            </a:r>
          </a:p>
          <a:p>
            <a:r>
              <a:rPr lang="en-AU" dirty="0"/>
              <a:t>The parameter count of a neural networks can reduced by over 90% without compromising accuracy</a:t>
            </a:r>
          </a:p>
          <a:p>
            <a:r>
              <a:rPr lang="en-AU" dirty="0"/>
              <a:t>A large neural network will contain a smaller subnetwork that, if trained from the start, will achieve   a similar accuracy than the larger structure</a:t>
            </a:r>
          </a:p>
        </p:txBody>
      </p:sp>
      <p:sp>
        <p:nvSpPr>
          <p:cNvPr id="3" name="Slide Number Placeholder 2">
            <a:extLst>
              <a:ext uri="{FF2B5EF4-FFF2-40B4-BE49-F238E27FC236}">
                <a16:creationId xmlns:a16="http://schemas.microsoft.com/office/drawing/2014/main" id="{F9F3D12A-8A43-4617-8E51-02CC0C2119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17</a:t>
            </a:fld>
            <a:endParaRPr lang="de-DE" altLang="de-DE" dirty="0">
              <a:solidFill>
                <a:srgbClr val="000000"/>
              </a:solidFill>
            </a:endParaRPr>
          </a:p>
        </p:txBody>
      </p:sp>
      <p:sp>
        <p:nvSpPr>
          <p:cNvPr id="4" name="Title 3">
            <a:extLst>
              <a:ext uri="{FF2B5EF4-FFF2-40B4-BE49-F238E27FC236}">
                <a16:creationId xmlns:a16="http://schemas.microsoft.com/office/drawing/2014/main" id="{8260CE5B-4EE7-49D9-85F4-B8B73105FDC6}"/>
              </a:ext>
            </a:extLst>
          </p:cNvPr>
          <p:cNvSpPr>
            <a:spLocks noGrp="1"/>
          </p:cNvSpPr>
          <p:nvPr>
            <p:ph type="title"/>
          </p:nvPr>
        </p:nvSpPr>
        <p:spPr/>
        <p:txBody>
          <a:bodyPr/>
          <a:lstStyle/>
          <a:p>
            <a:r>
              <a:rPr lang="en-AU" dirty="0"/>
              <a:t>Lottery Ticket Hypothesis</a:t>
            </a:r>
          </a:p>
        </p:txBody>
      </p:sp>
    </p:spTree>
    <p:extLst>
      <p:ext uri="{BB962C8B-B14F-4D97-AF65-F5344CB8AC3E}">
        <p14:creationId xmlns:p14="http://schemas.microsoft.com/office/powerpoint/2010/main" val="2104909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2D8BEA-DE45-4727-A8E2-3BB1DDA81218}"/>
              </a:ext>
            </a:extLst>
          </p:cNvPr>
          <p:cNvSpPr>
            <a:spLocks noGrp="1"/>
          </p:cNvSpPr>
          <p:nvPr>
            <p:ph idx="1"/>
          </p:nvPr>
        </p:nvSpPr>
        <p:spPr>
          <a:xfrm>
            <a:off x="748950" y="1084400"/>
            <a:ext cx="7219393" cy="5199768"/>
          </a:xfrm>
        </p:spPr>
        <p:txBody>
          <a:bodyPr/>
          <a:lstStyle/>
          <a:p>
            <a:pPr marL="0" indent="0">
              <a:buNone/>
            </a:pPr>
            <a:r>
              <a:rPr lang="en-AU" b="1" dirty="0">
                <a:solidFill>
                  <a:srgbClr val="C00000"/>
                </a:solidFill>
              </a:rPr>
              <a:t>How does it work?</a:t>
            </a:r>
          </a:p>
          <a:p>
            <a:pPr marL="514350" indent="-514350">
              <a:buFont typeface="+mj-lt"/>
              <a:buAutoNum type="arabicPeriod"/>
            </a:pPr>
            <a:r>
              <a:rPr lang="en-AU" sz="3000" dirty="0"/>
              <a:t>Randomly initialize a neural network.</a:t>
            </a:r>
          </a:p>
          <a:p>
            <a:pPr marL="514350" indent="-514350">
              <a:buFont typeface="+mj-lt"/>
              <a:buAutoNum type="arabicPeriod"/>
            </a:pPr>
            <a:r>
              <a:rPr lang="en-AU" sz="3000" dirty="0"/>
              <a:t>Train the network until it converges.</a:t>
            </a:r>
          </a:p>
          <a:p>
            <a:pPr marL="514350" indent="-514350">
              <a:buFont typeface="+mj-lt"/>
              <a:buAutoNum type="arabicPeriod"/>
            </a:pPr>
            <a:r>
              <a:rPr lang="en-AU" sz="3000" dirty="0"/>
              <a:t>Prune a fraction of the network.</a:t>
            </a:r>
          </a:p>
          <a:p>
            <a:pPr marL="514350" indent="-514350">
              <a:buFont typeface="+mj-lt"/>
              <a:buAutoNum type="arabicPeriod"/>
            </a:pPr>
            <a:r>
              <a:rPr lang="en-AU" sz="3000" dirty="0"/>
              <a:t>Reset the weights of the pruned network to their values from (1), i.e., their initial values before training </a:t>
            </a:r>
          </a:p>
          <a:p>
            <a:pPr marL="514350" indent="-514350">
              <a:buFont typeface="+mj-lt"/>
              <a:buAutoNum type="arabicPeriod"/>
            </a:pPr>
            <a:r>
              <a:rPr lang="en-AU" sz="3000" dirty="0"/>
              <a:t>Re-train the pruned, untrained network and examine its convergence behaviour and accuracy.</a:t>
            </a:r>
          </a:p>
        </p:txBody>
      </p:sp>
      <p:sp>
        <p:nvSpPr>
          <p:cNvPr id="3" name="Slide Number Placeholder 2">
            <a:extLst>
              <a:ext uri="{FF2B5EF4-FFF2-40B4-BE49-F238E27FC236}">
                <a16:creationId xmlns:a16="http://schemas.microsoft.com/office/drawing/2014/main" id="{5364AFFA-BA04-4948-BDBA-853B14295201}"/>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18</a:t>
            </a:fld>
            <a:endParaRPr lang="de-DE" altLang="de-DE" dirty="0">
              <a:solidFill>
                <a:srgbClr val="000000"/>
              </a:solidFill>
            </a:endParaRPr>
          </a:p>
        </p:txBody>
      </p:sp>
      <p:sp>
        <p:nvSpPr>
          <p:cNvPr id="4" name="Title 3">
            <a:extLst>
              <a:ext uri="{FF2B5EF4-FFF2-40B4-BE49-F238E27FC236}">
                <a16:creationId xmlns:a16="http://schemas.microsoft.com/office/drawing/2014/main" id="{F26C342C-D8B5-4013-B596-E13424D6573C}"/>
              </a:ext>
            </a:extLst>
          </p:cNvPr>
          <p:cNvSpPr>
            <a:spLocks noGrp="1"/>
          </p:cNvSpPr>
          <p:nvPr>
            <p:ph type="title"/>
          </p:nvPr>
        </p:nvSpPr>
        <p:spPr/>
        <p:txBody>
          <a:bodyPr/>
          <a:lstStyle/>
          <a:p>
            <a:r>
              <a:rPr lang="en-AU" dirty="0"/>
              <a:t>Lottery Ticket Hypothesis</a:t>
            </a:r>
          </a:p>
        </p:txBody>
      </p:sp>
      <p:grpSp>
        <p:nvGrpSpPr>
          <p:cNvPr id="8" name="Group 7">
            <a:extLst>
              <a:ext uri="{FF2B5EF4-FFF2-40B4-BE49-F238E27FC236}">
                <a16:creationId xmlns:a16="http://schemas.microsoft.com/office/drawing/2014/main" id="{1D148CC4-FFC8-4CB4-8CCB-8894AF0F82C1}"/>
              </a:ext>
            </a:extLst>
          </p:cNvPr>
          <p:cNvGrpSpPr/>
          <p:nvPr/>
        </p:nvGrpSpPr>
        <p:grpSpPr>
          <a:xfrm>
            <a:off x="7714458" y="1325723"/>
            <a:ext cx="4360728" cy="4650647"/>
            <a:chOff x="7714458" y="1325723"/>
            <a:chExt cx="4360728" cy="4650647"/>
          </a:xfrm>
        </p:grpSpPr>
        <p:pic>
          <p:nvPicPr>
            <p:cNvPr id="5" name="Picture 4">
              <a:extLst>
                <a:ext uri="{FF2B5EF4-FFF2-40B4-BE49-F238E27FC236}">
                  <a16:creationId xmlns:a16="http://schemas.microsoft.com/office/drawing/2014/main" id="{ADD69CE8-F9BB-4265-9C62-D45FADA63FB6}"/>
                </a:ext>
              </a:extLst>
            </p:cNvPr>
            <p:cNvPicPr>
              <a:picLocks noChangeAspect="1"/>
            </p:cNvPicPr>
            <p:nvPr/>
          </p:nvPicPr>
          <p:blipFill>
            <a:blip r:embed="rId2"/>
            <a:stretch>
              <a:fillRect/>
            </a:stretch>
          </p:blipFill>
          <p:spPr>
            <a:xfrm>
              <a:off x="7714458" y="1325723"/>
              <a:ext cx="3822412" cy="1386352"/>
            </a:xfrm>
            <a:prstGeom prst="rect">
              <a:avLst/>
            </a:prstGeom>
          </p:spPr>
        </p:pic>
        <p:pic>
          <p:nvPicPr>
            <p:cNvPr id="6" name="Picture 5">
              <a:extLst>
                <a:ext uri="{FF2B5EF4-FFF2-40B4-BE49-F238E27FC236}">
                  <a16:creationId xmlns:a16="http://schemas.microsoft.com/office/drawing/2014/main" id="{92B0D830-0054-4A7B-B242-53AA3910F3F6}"/>
                </a:ext>
              </a:extLst>
            </p:cNvPr>
            <p:cNvPicPr>
              <a:picLocks noChangeAspect="1"/>
            </p:cNvPicPr>
            <p:nvPr/>
          </p:nvPicPr>
          <p:blipFill>
            <a:blip r:embed="rId3"/>
            <a:stretch>
              <a:fillRect/>
            </a:stretch>
          </p:blipFill>
          <p:spPr>
            <a:xfrm>
              <a:off x="8463212" y="3101185"/>
              <a:ext cx="3005980" cy="1289979"/>
            </a:xfrm>
            <a:prstGeom prst="rect">
              <a:avLst/>
            </a:prstGeom>
          </p:spPr>
        </p:pic>
        <p:pic>
          <p:nvPicPr>
            <p:cNvPr id="7" name="Picture 6">
              <a:extLst>
                <a:ext uri="{FF2B5EF4-FFF2-40B4-BE49-F238E27FC236}">
                  <a16:creationId xmlns:a16="http://schemas.microsoft.com/office/drawing/2014/main" id="{9EA9479C-C9DA-49D0-86B0-3D1D4C0B1F76}"/>
                </a:ext>
              </a:extLst>
            </p:cNvPr>
            <p:cNvPicPr>
              <a:picLocks noChangeAspect="1"/>
            </p:cNvPicPr>
            <p:nvPr/>
          </p:nvPicPr>
          <p:blipFill>
            <a:blip r:embed="rId4"/>
            <a:stretch>
              <a:fillRect/>
            </a:stretch>
          </p:blipFill>
          <p:spPr>
            <a:xfrm>
              <a:off x="7984254" y="4734871"/>
              <a:ext cx="4090932" cy="1241499"/>
            </a:xfrm>
            <a:prstGeom prst="rect">
              <a:avLst/>
            </a:prstGeom>
          </p:spPr>
        </p:pic>
      </p:grpSp>
      <p:cxnSp>
        <p:nvCxnSpPr>
          <p:cNvPr id="10" name="Straight Arrow Connector 9">
            <a:extLst>
              <a:ext uri="{FF2B5EF4-FFF2-40B4-BE49-F238E27FC236}">
                <a16:creationId xmlns:a16="http://schemas.microsoft.com/office/drawing/2014/main" id="{DC298A00-D0B3-43B8-9AD7-96FC919A0D31}"/>
              </a:ext>
            </a:extLst>
          </p:cNvPr>
          <p:cNvCxnSpPr/>
          <p:nvPr/>
        </p:nvCxnSpPr>
        <p:spPr bwMode="auto">
          <a:xfrm>
            <a:off x="8164286" y="2468880"/>
            <a:ext cx="0" cy="2390503"/>
          </a:xfrm>
          <a:prstGeom prst="straightConnector1">
            <a:avLst/>
          </a:prstGeom>
          <a:solidFill>
            <a:schemeClr val="accent1"/>
          </a:solidFill>
          <a:ln w="28575" cap="flat" cmpd="sng" algn="ctr">
            <a:solidFill>
              <a:schemeClr val="bg2">
                <a:lumMod val="75000"/>
              </a:schemeClr>
            </a:solidFill>
            <a:prstDash val="sysDash"/>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26180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40314E-E743-43F8-9D43-14131B4BAA56}"/>
              </a:ext>
            </a:extLst>
          </p:cNvPr>
          <p:cNvSpPr>
            <a:spLocks noGrp="1"/>
          </p:cNvSpPr>
          <p:nvPr>
            <p:ph idx="1"/>
          </p:nvPr>
        </p:nvSpPr>
        <p:spPr>
          <a:xfrm>
            <a:off x="1271464" y="1143205"/>
            <a:ext cx="7859473" cy="5148420"/>
          </a:xfrm>
        </p:spPr>
        <p:txBody>
          <a:bodyPr/>
          <a:lstStyle/>
          <a:p>
            <a:pPr marL="0" indent="0">
              <a:buNone/>
            </a:pPr>
            <a:r>
              <a:rPr lang="en-AU" b="1" dirty="0">
                <a:solidFill>
                  <a:srgbClr val="C00000"/>
                </a:solidFill>
              </a:rPr>
              <a:t>Example uses cases:</a:t>
            </a:r>
          </a:p>
          <a:p>
            <a:r>
              <a:rPr lang="en-AU" dirty="0"/>
              <a:t>Create neural networks for use in any device in which computing, memory, and power which are a bottleneck</a:t>
            </a:r>
          </a:p>
          <a:p>
            <a:pPr lvl="1"/>
            <a:r>
              <a:rPr lang="en-AU" dirty="0"/>
              <a:t>E.g., Smartphones, IoT devices, etc</a:t>
            </a:r>
          </a:p>
          <a:p>
            <a:r>
              <a:rPr lang="en-AU" dirty="0"/>
              <a:t>Advantageous in mHealth settings</a:t>
            </a:r>
          </a:p>
          <a:p>
            <a:pPr lvl="1"/>
            <a:r>
              <a:rPr lang="en-AU" dirty="0"/>
              <a:t>Privacy a concern, having on device models      minimise the transmission of sensitive data</a:t>
            </a:r>
          </a:p>
          <a:p>
            <a:pPr lvl="1"/>
            <a:r>
              <a:rPr lang="en-AU" dirty="0"/>
              <a:t>Also reducing power consumption and bandwidth needs </a:t>
            </a:r>
          </a:p>
          <a:p>
            <a:pPr lvl="1"/>
            <a:endParaRPr lang="en-AU" dirty="0"/>
          </a:p>
        </p:txBody>
      </p:sp>
      <p:sp>
        <p:nvSpPr>
          <p:cNvPr id="3" name="Slide Number Placeholder 2">
            <a:extLst>
              <a:ext uri="{FF2B5EF4-FFF2-40B4-BE49-F238E27FC236}">
                <a16:creationId xmlns:a16="http://schemas.microsoft.com/office/drawing/2014/main" id="{A9766423-F8EE-4C70-BF80-C9584639DD15}"/>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19</a:t>
            </a:fld>
            <a:endParaRPr lang="de-DE" altLang="de-DE" dirty="0">
              <a:solidFill>
                <a:srgbClr val="000000"/>
              </a:solidFill>
            </a:endParaRPr>
          </a:p>
        </p:txBody>
      </p:sp>
      <p:sp>
        <p:nvSpPr>
          <p:cNvPr id="4" name="Title 3">
            <a:extLst>
              <a:ext uri="{FF2B5EF4-FFF2-40B4-BE49-F238E27FC236}">
                <a16:creationId xmlns:a16="http://schemas.microsoft.com/office/drawing/2014/main" id="{788E8F6B-562B-48CD-B19D-9020CF199751}"/>
              </a:ext>
            </a:extLst>
          </p:cNvPr>
          <p:cNvSpPr>
            <a:spLocks noGrp="1"/>
          </p:cNvSpPr>
          <p:nvPr>
            <p:ph type="title"/>
          </p:nvPr>
        </p:nvSpPr>
        <p:spPr/>
        <p:txBody>
          <a:bodyPr/>
          <a:lstStyle/>
          <a:p>
            <a:r>
              <a:rPr lang="en-AU" dirty="0"/>
              <a:t>Lottery Ticket Hypothesis</a:t>
            </a:r>
          </a:p>
        </p:txBody>
      </p:sp>
      <p:pic>
        <p:nvPicPr>
          <p:cNvPr id="7" name="Picture 6">
            <a:extLst>
              <a:ext uri="{FF2B5EF4-FFF2-40B4-BE49-F238E27FC236}">
                <a16:creationId xmlns:a16="http://schemas.microsoft.com/office/drawing/2014/main" id="{9984531C-9CE0-48A9-9450-A36BEF47733D}"/>
              </a:ext>
            </a:extLst>
          </p:cNvPr>
          <p:cNvPicPr>
            <a:picLocks noChangeAspect="1"/>
          </p:cNvPicPr>
          <p:nvPr/>
        </p:nvPicPr>
        <p:blipFill>
          <a:blip r:embed="rId2"/>
          <a:stretch>
            <a:fillRect/>
          </a:stretch>
        </p:blipFill>
        <p:spPr>
          <a:xfrm>
            <a:off x="8714014" y="2681650"/>
            <a:ext cx="3124200" cy="3152775"/>
          </a:xfrm>
          <a:prstGeom prst="rect">
            <a:avLst/>
          </a:prstGeom>
        </p:spPr>
      </p:pic>
    </p:spTree>
    <p:extLst>
      <p:ext uri="{BB962C8B-B14F-4D97-AF65-F5344CB8AC3E}">
        <p14:creationId xmlns:p14="http://schemas.microsoft.com/office/powerpoint/2010/main" val="133467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7ED7CA-4E87-4560-80DF-00E9351C04D7}"/>
              </a:ext>
            </a:extLst>
          </p:cNvPr>
          <p:cNvSpPr>
            <a:spLocks noGrp="1"/>
          </p:cNvSpPr>
          <p:nvPr>
            <p:ph idx="1"/>
          </p:nvPr>
        </p:nvSpPr>
        <p:spPr>
          <a:xfrm>
            <a:off x="1271464" y="1347426"/>
            <a:ext cx="9649072" cy="4936742"/>
          </a:xfrm>
        </p:spPr>
        <p:txBody>
          <a:bodyPr anchor="ctr"/>
          <a:lstStyle/>
          <a:p>
            <a:pPr>
              <a:spcBef>
                <a:spcPts val="1800"/>
              </a:spcBef>
            </a:pPr>
            <a:r>
              <a:rPr lang="en-AU" dirty="0"/>
              <a:t>The Transformer Model</a:t>
            </a:r>
          </a:p>
          <a:p>
            <a:pPr>
              <a:spcBef>
                <a:spcPts val="1800"/>
              </a:spcBef>
            </a:pPr>
            <a:r>
              <a:rPr lang="en-AU" dirty="0"/>
              <a:t>Efficient Inference Algorithms</a:t>
            </a:r>
          </a:p>
          <a:p>
            <a:pPr lvl="1">
              <a:spcBef>
                <a:spcPts val="1800"/>
              </a:spcBef>
            </a:pPr>
            <a:r>
              <a:rPr lang="en-AU" dirty="0"/>
              <a:t>Teacher Student Networks</a:t>
            </a:r>
          </a:p>
          <a:p>
            <a:pPr lvl="1">
              <a:spcBef>
                <a:spcPts val="1800"/>
              </a:spcBef>
            </a:pPr>
            <a:r>
              <a:rPr lang="en-AU" dirty="0"/>
              <a:t>Lottery Ticket Hypothesis</a:t>
            </a:r>
          </a:p>
          <a:p>
            <a:pPr>
              <a:spcBef>
                <a:spcPts val="1800"/>
              </a:spcBef>
            </a:pPr>
            <a:r>
              <a:rPr lang="en-AU" dirty="0"/>
              <a:t>Generative Adversarial Networks</a:t>
            </a:r>
          </a:p>
          <a:p>
            <a:pPr>
              <a:spcBef>
                <a:spcPts val="1800"/>
              </a:spcBef>
            </a:pPr>
            <a:r>
              <a:rPr lang="en-AU" dirty="0"/>
              <a:t>Variational Autoencoders</a:t>
            </a:r>
          </a:p>
          <a:p>
            <a:pPr>
              <a:spcBef>
                <a:spcPts val="1800"/>
              </a:spcBef>
            </a:pPr>
            <a:r>
              <a:rPr lang="en-AU" dirty="0"/>
              <a:t>Explainable AI</a:t>
            </a:r>
          </a:p>
        </p:txBody>
      </p:sp>
      <p:sp>
        <p:nvSpPr>
          <p:cNvPr id="3" name="Slide Number Placeholder 2">
            <a:extLst>
              <a:ext uri="{FF2B5EF4-FFF2-40B4-BE49-F238E27FC236}">
                <a16:creationId xmlns:a16="http://schemas.microsoft.com/office/drawing/2014/main" id="{082FF925-C1FF-43A9-B192-CD274D75B120}"/>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2</a:t>
            </a:fld>
            <a:endParaRPr lang="de-DE" altLang="de-DE" dirty="0">
              <a:solidFill>
                <a:srgbClr val="000000"/>
              </a:solidFill>
            </a:endParaRPr>
          </a:p>
        </p:txBody>
      </p:sp>
      <p:sp>
        <p:nvSpPr>
          <p:cNvPr id="4" name="Title 3">
            <a:extLst>
              <a:ext uri="{FF2B5EF4-FFF2-40B4-BE49-F238E27FC236}">
                <a16:creationId xmlns:a16="http://schemas.microsoft.com/office/drawing/2014/main" id="{1DB407E7-7D6D-4F1E-B702-2C87C3E4118E}"/>
              </a:ext>
            </a:extLst>
          </p:cNvPr>
          <p:cNvSpPr>
            <a:spLocks noGrp="1"/>
          </p:cNvSpPr>
          <p:nvPr>
            <p:ph type="title"/>
          </p:nvPr>
        </p:nvSpPr>
        <p:spPr/>
        <p:txBody>
          <a:bodyPr/>
          <a:lstStyle/>
          <a:p>
            <a:r>
              <a:rPr lang="en-AU" dirty="0"/>
              <a:t>Outline of Lecture</a:t>
            </a:r>
          </a:p>
        </p:txBody>
      </p:sp>
      <p:pic>
        <p:nvPicPr>
          <p:cNvPr id="5" name="Picture 4">
            <a:extLst>
              <a:ext uri="{FF2B5EF4-FFF2-40B4-BE49-F238E27FC236}">
                <a16:creationId xmlns:a16="http://schemas.microsoft.com/office/drawing/2014/main" id="{FB37575B-A390-4973-9829-947D591BDBA1}"/>
              </a:ext>
            </a:extLst>
          </p:cNvPr>
          <p:cNvPicPr>
            <a:picLocks noChangeAspect="1"/>
          </p:cNvPicPr>
          <p:nvPr/>
        </p:nvPicPr>
        <p:blipFill>
          <a:blip r:embed="rId2"/>
          <a:stretch>
            <a:fillRect/>
          </a:stretch>
        </p:blipFill>
        <p:spPr>
          <a:xfrm>
            <a:off x="7459519" y="1063363"/>
            <a:ext cx="3112034" cy="5290457"/>
          </a:xfrm>
          <a:prstGeom prst="rect">
            <a:avLst/>
          </a:prstGeom>
        </p:spPr>
      </p:pic>
      <p:sp>
        <p:nvSpPr>
          <p:cNvPr id="6" name="TextBox 5">
            <a:extLst>
              <a:ext uri="{FF2B5EF4-FFF2-40B4-BE49-F238E27FC236}">
                <a16:creationId xmlns:a16="http://schemas.microsoft.com/office/drawing/2014/main" id="{A3B4D9BD-4D0B-42F9-BE09-B663AF6631CF}"/>
              </a:ext>
            </a:extLst>
          </p:cNvPr>
          <p:cNvSpPr txBox="1"/>
          <p:nvPr/>
        </p:nvSpPr>
        <p:spPr>
          <a:xfrm>
            <a:off x="10920536" y="947947"/>
            <a:ext cx="1310639" cy="830997"/>
          </a:xfrm>
          <a:prstGeom prst="rect">
            <a:avLst/>
          </a:prstGeom>
          <a:noFill/>
        </p:spPr>
        <p:txBody>
          <a:bodyPr wrap="square" rtlCol="0">
            <a:spAutoFit/>
          </a:bodyPr>
          <a:lstStyle/>
          <a:p>
            <a:pPr algn="r"/>
            <a:r>
              <a:rPr lang="en-AU" sz="1200" dirty="0"/>
              <a:t>Image Source:  </a:t>
            </a:r>
            <a:r>
              <a:rPr lang="en-AU" sz="1200" dirty="0">
                <a:hlinkClick r:id="rId3"/>
              </a:rPr>
              <a:t>https://www.asimovinstitute.org/neural-network-zoo/</a:t>
            </a:r>
            <a:endParaRPr lang="en-AU" sz="1200" dirty="0"/>
          </a:p>
        </p:txBody>
      </p:sp>
    </p:spTree>
    <p:extLst>
      <p:ext uri="{BB962C8B-B14F-4D97-AF65-F5344CB8AC3E}">
        <p14:creationId xmlns:p14="http://schemas.microsoft.com/office/powerpoint/2010/main" val="1217489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6D224D-C20F-405B-BAB7-704DDEC25D77}"/>
              </a:ext>
            </a:extLst>
          </p:cNvPr>
          <p:cNvSpPr>
            <a:spLocks noGrp="1"/>
          </p:cNvSpPr>
          <p:nvPr>
            <p:ph idx="1"/>
          </p:nvPr>
        </p:nvSpPr>
        <p:spPr>
          <a:xfrm>
            <a:off x="1271464" y="1072389"/>
            <a:ext cx="7937850" cy="5004758"/>
          </a:xfrm>
        </p:spPr>
        <p:txBody>
          <a:bodyPr/>
          <a:lstStyle/>
          <a:p>
            <a:pPr marL="0" indent="0">
              <a:buNone/>
            </a:pPr>
            <a:r>
              <a:rPr lang="en-AU" b="1" dirty="0">
                <a:solidFill>
                  <a:srgbClr val="C00000"/>
                </a:solidFill>
              </a:rPr>
              <a:t>Advantages </a:t>
            </a:r>
          </a:p>
          <a:p>
            <a:r>
              <a:rPr lang="en-AU" dirty="0"/>
              <a:t>Networks with less parameters have decreased storage requirements and decreased inference time</a:t>
            </a:r>
          </a:p>
          <a:p>
            <a:r>
              <a:rPr lang="en-AU" dirty="0"/>
              <a:t>Can result in a stronger performing network</a:t>
            </a:r>
          </a:p>
          <a:p>
            <a:pPr marL="0" indent="0">
              <a:buNone/>
            </a:pPr>
            <a:r>
              <a:rPr lang="en-AU" b="1" dirty="0">
                <a:solidFill>
                  <a:srgbClr val="C00000"/>
                </a:solidFill>
              </a:rPr>
              <a:t>Disadvantages</a:t>
            </a:r>
          </a:p>
          <a:p>
            <a:r>
              <a:rPr lang="en-AU" dirty="0"/>
              <a:t>Considerably longer training time</a:t>
            </a:r>
          </a:p>
          <a:p>
            <a:r>
              <a:rPr lang="en-AU" dirty="0"/>
              <a:t>No guarantees the winning ticket will be found </a:t>
            </a:r>
          </a:p>
        </p:txBody>
      </p:sp>
      <p:sp>
        <p:nvSpPr>
          <p:cNvPr id="3" name="Slide Number Placeholder 2">
            <a:extLst>
              <a:ext uri="{FF2B5EF4-FFF2-40B4-BE49-F238E27FC236}">
                <a16:creationId xmlns:a16="http://schemas.microsoft.com/office/drawing/2014/main" id="{70025FE0-2F14-45C6-AB18-3A8D5D0E533D}"/>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20</a:t>
            </a:fld>
            <a:endParaRPr lang="de-DE" altLang="de-DE" dirty="0">
              <a:solidFill>
                <a:srgbClr val="000000"/>
              </a:solidFill>
            </a:endParaRPr>
          </a:p>
        </p:txBody>
      </p:sp>
      <p:sp>
        <p:nvSpPr>
          <p:cNvPr id="4" name="Title 3">
            <a:extLst>
              <a:ext uri="{FF2B5EF4-FFF2-40B4-BE49-F238E27FC236}">
                <a16:creationId xmlns:a16="http://schemas.microsoft.com/office/drawing/2014/main" id="{D39F287F-54D8-4BE3-AC0A-96BB7A94F3B6}"/>
              </a:ext>
            </a:extLst>
          </p:cNvPr>
          <p:cNvSpPr>
            <a:spLocks noGrp="1"/>
          </p:cNvSpPr>
          <p:nvPr>
            <p:ph type="title"/>
          </p:nvPr>
        </p:nvSpPr>
        <p:spPr/>
        <p:txBody>
          <a:bodyPr/>
          <a:lstStyle/>
          <a:p>
            <a:r>
              <a:rPr lang="en-AU" dirty="0"/>
              <a:t>Lottery Ticket Hypothesis</a:t>
            </a:r>
          </a:p>
        </p:txBody>
      </p:sp>
      <p:pic>
        <p:nvPicPr>
          <p:cNvPr id="5" name="Picture 4">
            <a:extLst>
              <a:ext uri="{FF2B5EF4-FFF2-40B4-BE49-F238E27FC236}">
                <a16:creationId xmlns:a16="http://schemas.microsoft.com/office/drawing/2014/main" id="{1F24247D-8F09-4223-9BC0-5E3716BE27EB}"/>
              </a:ext>
            </a:extLst>
          </p:cNvPr>
          <p:cNvPicPr>
            <a:picLocks noChangeAspect="1"/>
          </p:cNvPicPr>
          <p:nvPr/>
        </p:nvPicPr>
        <p:blipFill>
          <a:blip r:embed="rId2"/>
          <a:stretch>
            <a:fillRect/>
          </a:stretch>
        </p:blipFill>
        <p:spPr>
          <a:xfrm>
            <a:off x="9489352" y="1279410"/>
            <a:ext cx="2049033" cy="1989061"/>
          </a:xfrm>
          <a:prstGeom prst="rect">
            <a:avLst/>
          </a:prstGeom>
        </p:spPr>
      </p:pic>
      <p:graphicFrame>
        <p:nvGraphicFramePr>
          <p:cNvPr id="6" name="Diagram 5">
            <a:extLst>
              <a:ext uri="{FF2B5EF4-FFF2-40B4-BE49-F238E27FC236}">
                <a16:creationId xmlns:a16="http://schemas.microsoft.com/office/drawing/2014/main" id="{3ABE6D34-0BB6-4467-9A21-67F2B6165C76}"/>
              </a:ext>
            </a:extLst>
          </p:cNvPr>
          <p:cNvGraphicFramePr/>
          <p:nvPr/>
        </p:nvGraphicFramePr>
        <p:xfrm>
          <a:off x="9015536" y="3429000"/>
          <a:ext cx="2996667" cy="2745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7923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18C949-7814-41B4-9EDC-52DFB36EBA69}"/>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21</a:t>
            </a:fld>
            <a:endParaRPr lang="de-DE" altLang="de-DE" dirty="0">
              <a:solidFill>
                <a:srgbClr val="000000"/>
              </a:solidFill>
            </a:endParaRPr>
          </a:p>
        </p:txBody>
      </p:sp>
      <p:sp>
        <p:nvSpPr>
          <p:cNvPr id="4" name="Title 3">
            <a:extLst>
              <a:ext uri="{FF2B5EF4-FFF2-40B4-BE49-F238E27FC236}">
                <a16:creationId xmlns:a16="http://schemas.microsoft.com/office/drawing/2014/main" id="{FDE6217A-528A-41AC-9F95-FFECD8BB6AB4}"/>
              </a:ext>
            </a:extLst>
          </p:cNvPr>
          <p:cNvSpPr>
            <a:spLocks noGrp="1"/>
          </p:cNvSpPr>
          <p:nvPr>
            <p:ph type="title"/>
          </p:nvPr>
        </p:nvSpPr>
        <p:spPr/>
        <p:txBody>
          <a:bodyPr/>
          <a:lstStyle/>
          <a:p>
            <a:r>
              <a:rPr lang="en-AU" dirty="0"/>
              <a:t>Next Generation Neural Networks</a:t>
            </a:r>
          </a:p>
        </p:txBody>
      </p:sp>
      <p:sp>
        <p:nvSpPr>
          <p:cNvPr id="5" name="Content Placeholder 1">
            <a:extLst>
              <a:ext uri="{FF2B5EF4-FFF2-40B4-BE49-F238E27FC236}">
                <a16:creationId xmlns:a16="http://schemas.microsoft.com/office/drawing/2014/main" id="{E5F2C90F-8C7D-4310-8D34-2B898FF920D5}"/>
              </a:ext>
            </a:extLst>
          </p:cNvPr>
          <p:cNvSpPr>
            <a:spLocks noGrp="1"/>
          </p:cNvSpPr>
          <p:nvPr>
            <p:ph idx="1"/>
          </p:nvPr>
        </p:nvSpPr>
        <p:spPr>
          <a:xfrm>
            <a:off x="1271464" y="1240221"/>
            <a:ext cx="9649072" cy="4936742"/>
          </a:xfrm>
        </p:spPr>
        <p:txBody>
          <a:bodyPr/>
          <a:lstStyle/>
          <a:p>
            <a:pPr marL="0" indent="0">
              <a:buNone/>
            </a:pPr>
            <a:r>
              <a:rPr lang="en-AU" b="1" dirty="0">
                <a:solidFill>
                  <a:schemeClr val="accent2"/>
                </a:solidFill>
              </a:rPr>
              <a:t>Generative Adversarial Networks (GANs)</a:t>
            </a:r>
            <a:endParaRPr lang="en-AU" b="1" dirty="0">
              <a:solidFill>
                <a:schemeClr val="accent2"/>
              </a:solidFill>
              <a:hlinkClick r:id="rId2"/>
            </a:endParaRPr>
          </a:p>
          <a:p>
            <a:pPr>
              <a:spcBef>
                <a:spcPts val="1800"/>
              </a:spcBef>
            </a:pPr>
            <a:r>
              <a:rPr lang="en-AU" sz="2800" dirty="0">
                <a:hlinkClick r:id="rId3"/>
              </a:rPr>
              <a:t>https://openai.com/blog/generative-models/</a:t>
            </a:r>
            <a:endParaRPr lang="en-AU" sz="2800" dirty="0"/>
          </a:p>
          <a:p>
            <a:pPr>
              <a:spcBef>
                <a:spcPts val="1800"/>
              </a:spcBef>
            </a:pPr>
            <a:r>
              <a:rPr lang="en-AU" sz="2800" dirty="0">
                <a:hlinkClick r:id="rId4"/>
              </a:rPr>
              <a:t>https://towardsdatascience.com/understanding-generative-adversarial-networks-gans-cd6e4651a29</a:t>
            </a:r>
            <a:endParaRPr lang="en-AU" sz="2800" dirty="0"/>
          </a:p>
          <a:p>
            <a:pPr>
              <a:spcBef>
                <a:spcPts val="1800"/>
              </a:spcBef>
            </a:pPr>
            <a:r>
              <a:rPr lang="en-AU" sz="2800" dirty="0">
                <a:hlinkClick r:id="rId5"/>
              </a:rPr>
              <a:t>https://medium.com/@jonathan_hui/gan-why-it-is-so-hard-to-train-generative-advisory-networks-819a86b3750b</a:t>
            </a:r>
            <a:r>
              <a:rPr lang="en-AU" sz="2800" dirty="0"/>
              <a:t> </a:t>
            </a:r>
          </a:p>
          <a:p>
            <a:pPr>
              <a:spcBef>
                <a:spcPts val="1800"/>
              </a:spcBef>
            </a:pPr>
            <a:r>
              <a:rPr lang="en-AU" sz="2800" dirty="0">
                <a:hlinkClick r:id="rId6"/>
              </a:rPr>
              <a:t>https://arxiv.org/abs/1406.2661</a:t>
            </a:r>
            <a:endParaRPr lang="en-AU" sz="3000" dirty="0">
              <a:hlinkClick r:id="rId7"/>
            </a:endParaRPr>
          </a:p>
          <a:p>
            <a:endParaRPr lang="en-AU" dirty="0"/>
          </a:p>
        </p:txBody>
      </p:sp>
    </p:spTree>
    <p:extLst>
      <p:ext uri="{BB962C8B-B14F-4D97-AF65-F5344CB8AC3E}">
        <p14:creationId xmlns:p14="http://schemas.microsoft.com/office/powerpoint/2010/main" val="2015334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245788-89DD-4DC0-A76F-36101CB66B57}"/>
              </a:ext>
            </a:extLst>
          </p:cNvPr>
          <p:cNvSpPr>
            <a:spLocks noGrp="1"/>
          </p:cNvSpPr>
          <p:nvPr>
            <p:ph type="sldNum" sz="quarter" idx="12"/>
          </p:nvPr>
        </p:nvSpPr>
        <p:spPr>
          <a:xfrm>
            <a:off x="9015098" y="6284168"/>
            <a:ext cx="1905000" cy="457200"/>
          </a:xfrm>
        </p:spPr>
        <p:txBody>
          <a:bodyPr/>
          <a:lstStyle/>
          <a:p>
            <a:fld id="{667D8933-62AD-445E-A27A-DA8AB2DA8AAE}" type="slidenum">
              <a:rPr lang="de-DE" altLang="de-DE" smtClean="0">
                <a:solidFill>
                  <a:srgbClr val="000000"/>
                </a:solidFill>
              </a:rPr>
              <a:pPr/>
              <a:t>22</a:t>
            </a:fld>
            <a:endParaRPr lang="de-DE" altLang="de-DE" dirty="0">
              <a:solidFill>
                <a:srgbClr val="000000"/>
              </a:solidFill>
            </a:endParaRPr>
          </a:p>
        </p:txBody>
      </p:sp>
      <p:sp>
        <p:nvSpPr>
          <p:cNvPr id="4" name="Title 3">
            <a:extLst>
              <a:ext uri="{FF2B5EF4-FFF2-40B4-BE49-F238E27FC236}">
                <a16:creationId xmlns:a16="http://schemas.microsoft.com/office/drawing/2014/main" id="{5F409920-E766-4C1E-A884-8F5F02DB4E35}"/>
              </a:ext>
            </a:extLst>
          </p:cNvPr>
          <p:cNvSpPr>
            <a:spLocks noGrp="1"/>
          </p:cNvSpPr>
          <p:nvPr>
            <p:ph type="title"/>
          </p:nvPr>
        </p:nvSpPr>
        <p:spPr/>
        <p:txBody>
          <a:bodyPr/>
          <a:lstStyle/>
          <a:p>
            <a:r>
              <a:rPr lang="en-AU" dirty="0"/>
              <a:t>Generative Adversarial Networks </a:t>
            </a:r>
          </a:p>
        </p:txBody>
      </p:sp>
      <p:sp>
        <p:nvSpPr>
          <p:cNvPr id="5" name="Content Placeholder 1">
            <a:extLst>
              <a:ext uri="{FF2B5EF4-FFF2-40B4-BE49-F238E27FC236}">
                <a16:creationId xmlns:a16="http://schemas.microsoft.com/office/drawing/2014/main" id="{92B81ADE-66CA-4F25-935C-2F14A06ACBBD}"/>
              </a:ext>
            </a:extLst>
          </p:cNvPr>
          <p:cNvSpPr>
            <a:spLocks noGrp="1"/>
          </p:cNvSpPr>
          <p:nvPr>
            <p:ph idx="1"/>
          </p:nvPr>
        </p:nvSpPr>
        <p:spPr>
          <a:xfrm>
            <a:off x="1181154" y="1347043"/>
            <a:ext cx="6837431" cy="4937125"/>
          </a:xfrm>
        </p:spPr>
        <p:txBody>
          <a:bodyPr/>
          <a:lstStyle/>
          <a:p>
            <a:pPr marL="0" indent="0">
              <a:buNone/>
            </a:pPr>
            <a:r>
              <a:rPr lang="en-AU" sz="2400" b="1" dirty="0">
                <a:solidFill>
                  <a:srgbClr val="C00000"/>
                </a:solidFill>
              </a:rPr>
              <a:t>What is it?</a:t>
            </a:r>
          </a:p>
          <a:p>
            <a:r>
              <a:rPr lang="en-AU" sz="2400" dirty="0"/>
              <a:t>A neural network paradigm that is able to generate new content for tasks such as data augmentation</a:t>
            </a:r>
          </a:p>
          <a:p>
            <a:pPr marL="0" indent="0">
              <a:buNone/>
            </a:pPr>
            <a:r>
              <a:rPr lang="en-AU" sz="2400" b="1" dirty="0">
                <a:solidFill>
                  <a:srgbClr val="C00000"/>
                </a:solidFill>
              </a:rPr>
              <a:t>Core Idea</a:t>
            </a:r>
          </a:p>
          <a:p>
            <a:r>
              <a:rPr lang="en-AU" sz="2400" dirty="0"/>
              <a:t>Consists of a generator and discriminator   networks playing a zero-sum game</a:t>
            </a:r>
          </a:p>
          <a:p>
            <a:pPr lvl="1"/>
            <a:r>
              <a:rPr lang="en-AU" sz="2000" dirty="0"/>
              <a:t>Discriminator learns to differentiate between real         and fake samples</a:t>
            </a:r>
          </a:p>
          <a:p>
            <a:pPr lvl="1"/>
            <a:r>
              <a:rPr lang="en-AU" sz="2000" dirty="0"/>
              <a:t>Generator learning to fool discriminator by           producing as realistic samples as possible</a:t>
            </a:r>
          </a:p>
          <a:p>
            <a:pPr lvl="1"/>
            <a:r>
              <a:rPr lang="en-AU" sz="2000" dirty="0"/>
              <a:t>Game ends when discriminator cannot pick the difference between artificial and real data</a:t>
            </a:r>
          </a:p>
        </p:txBody>
      </p:sp>
      <p:pic>
        <p:nvPicPr>
          <p:cNvPr id="2052" name="Picture 4">
            <a:extLst>
              <a:ext uri="{FF2B5EF4-FFF2-40B4-BE49-F238E27FC236}">
                <a16:creationId xmlns:a16="http://schemas.microsoft.com/office/drawing/2014/main" id="{93409E07-F9A0-4B85-8AB0-4CAD540D5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0476" y="3655901"/>
            <a:ext cx="4576184" cy="1994747"/>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8">
            <a:extLst>
              <a:ext uri="{FF2B5EF4-FFF2-40B4-BE49-F238E27FC236}">
                <a16:creationId xmlns:a16="http://schemas.microsoft.com/office/drawing/2014/main" id="{9F53527E-5190-4436-B802-23B01CE974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AutoShape 10">
            <a:extLst>
              <a:ext uri="{FF2B5EF4-FFF2-40B4-BE49-F238E27FC236}">
                <a16:creationId xmlns:a16="http://schemas.microsoft.com/office/drawing/2014/main" id="{506B3B66-22BE-4FAE-9B8D-8B5B8EF02F1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2" name="Picture 11">
            <a:extLst>
              <a:ext uri="{FF2B5EF4-FFF2-40B4-BE49-F238E27FC236}">
                <a16:creationId xmlns:a16="http://schemas.microsoft.com/office/drawing/2014/main" id="{401A9129-1D7F-47D6-95BA-1173C56645EA}"/>
              </a:ext>
            </a:extLst>
          </p:cNvPr>
          <p:cNvPicPr>
            <a:picLocks noChangeAspect="1"/>
          </p:cNvPicPr>
          <p:nvPr/>
        </p:nvPicPr>
        <p:blipFill>
          <a:blip r:embed="rId3"/>
          <a:stretch>
            <a:fillRect/>
          </a:stretch>
        </p:blipFill>
        <p:spPr>
          <a:xfrm>
            <a:off x="8139165" y="1693729"/>
            <a:ext cx="3787495" cy="1455871"/>
          </a:xfrm>
          <a:prstGeom prst="rect">
            <a:avLst/>
          </a:prstGeom>
        </p:spPr>
      </p:pic>
    </p:spTree>
    <p:extLst>
      <p:ext uri="{BB962C8B-B14F-4D97-AF65-F5344CB8AC3E}">
        <p14:creationId xmlns:p14="http://schemas.microsoft.com/office/powerpoint/2010/main" val="68561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Generative Adversarial Networks </a:t>
            </a:r>
          </a:p>
        </p:txBody>
      </p:sp>
      <p:sp>
        <p:nvSpPr>
          <p:cNvPr id="3" name="Content Placeholder 2"/>
          <p:cNvSpPr>
            <a:spLocks noGrp="1"/>
          </p:cNvSpPr>
          <p:nvPr>
            <p:ph idx="1"/>
          </p:nvPr>
        </p:nvSpPr>
        <p:spPr>
          <a:xfrm>
            <a:off x="1270745" y="1330556"/>
            <a:ext cx="9649072" cy="4608512"/>
          </a:xfrm>
        </p:spPr>
        <p:txBody>
          <a:bodyPr/>
          <a:lstStyle/>
          <a:p>
            <a:pPr marL="0" indent="0">
              <a:buNone/>
            </a:pPr>
            <a:r>
              <a:rPr lang="en-AU" b="1" dirty="0">
                <a:solidFill>
                  <a:srgbClr val="C00000"/>
                </a:solidFill>
              </a:rPr>
              <a:t>How does it work?</a:t>
            </a:r>
          </a:p>
        </p:txBody>
      </p:sp>
      <p:pic>
        <p:nvPicPr>
          <p:cNvPr id="5" name="Picture 4"/>
          <p:cNvPicPr>
            <a:picLocks noChangeAspect="1"/>
          </p:cNvPicPr>
          <p:nvPr/>
        </p:nvPicPr>
        <p:blipFill>
          <a:blip r:embed="rId2"/>
          <a:stretch>
            <a:fillRect/>
          </a:stretch>
        </p:blipFill>
        <p:spPr>
          <a:xfrm>
            <a:off x="2569443" y="2770034"/>
            <a:ext cx="6553200" cy="2733675"/>
          </a:xfrm>
          <a:prstGeom prst="rect">
            <a:avLst/>
          </a:prstGeom>
        </p:spPr>
      </p:pic>
      <p:grpSp>
        <p:nvGrpSpPr>
          <p:cNvPr id="21" name="Group 20"/>
          <p:cNvGrpSpPr/>
          <p:nvPr/>
        </p:nvGrpSpPr>
        <p:grpSpPr>
          <a:xfrm>
            <a:off x="191344" y="2118688"/>
            <a:ext cx="3632680" cy="923330"/>
            <a:chOff x="407368" y="2132856"/>
            <a:chExt cx="3528392" cy="923330"/>
          </a:xfrm>
        </p:grpSpPr>
        <p:sp>
          <p:nvSpPr>
            <p:cNvPr id="6" name="TextBox 5"/>
            <p:cNvSpPr txBox="1"/>
            <p:nvPr/>
          </p:nvSpPr>
          <p:spPr>
            <a:xfrm>
              <a:off x="407368" y="2132856"/>
              <a:ext cx="2952328" cy="923330"/>
            </a:xfrm>
            <a:prstGeom prst="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lvl="1" algn="just"/>
              <a:r>
                <a:rPr lang="en-AU" sz="1800" dirty="0"/>
                <a:t>Maps noise sampled from a pre-defined distribution onto a training data distribution</a:t>
              </a:r>
            </a:p>
          </p:txBody>
        </p:sp>
        <p:cxnSp>
          <p:nvCxnSpPr>
            <p:cNvPr id="7" name="Straight Arrow Connector 6"/>
            <p:cNvCxnSpPr/>
            <p:nvPr/>
          </p:nvCxnSpPr>
          <p:spPr>
            <a:xfrm>
              <a:off x="3359696" y="2594522"/>
              <a:ext cx="576064" cy="461664"/>
            </a:xfrm>
            <a:prstGeom prst="straightConnector1">
              <a:avLst/>
            </a:prstGeom>
            <a:ln w="28575">
              <a:solidFill>
                <a:schemeClr val="accent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6160918" y="2247486"/>
            <a:ext cx="3623215" cy="1344951"/>
            <a:chOff x="6600057" y="2084049"/>
            <a:chExt cx="3623215" cy="1344951"/>
          </a:xfrm>
        </p:grpSpPr>
        <p:sp>
          <p:nvSpPr>
            <p:cNvPr id="8" name="TextBox 7"/>
            <p:cNvSpPr txBox="1"/>
            <p:nvPr/>
          </p:nvSpPr>
          <p:spPr>
            <a:xfrm>
              <a:off x="7464152" y="2084049"/>
              <a:ext cx="2759120" cy="646331"/>
            </a:xfrm>
            <a:prstGeom prst="rect">
              <a:avLst/>
            </a:prstGeom>
            <a:solidFill>
              <a:schemeClr val="bg1"/>
            </a:solidFill>
            <a:ln w="28575">
              <a:solidFill>
                <a:schemeClr val="accent2"/>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lvl="1" algn="just"/>
              <a:r>
                <a:rPr lang="en-AU" sz="1800" dirty="0"/>
                <a:t>Predict if a given sample is real or generated</a:t>
              </a:r>
            </a:p>
          </p:txBody>
        </p:sp>
        <p:cxnSp>
          <p:nvCxnSpPr>
            <p:cNvPr id="9" name="Straight Arrow Connector 8"/>
            <p:cNvCxnSpPr>
              <a:stCxn id="8" idx="1"/>
            </p:cNvCxnSpPr>
            <p:nvPr/>
          </p:nvCxnSpPr>
          <p:spPr>
            <a:xfrm flipH="1">
              <a:off x="6600057" y="2407215"/>
              <a:ext cx="864095" cy="1021785"/>
            </a:xfrm>
            <a:prstGeom prst="straightConnector1">
              <a:avLst/>
            </a:prstGeom>
            <a:ln w="28575">
              <a:solidFill>
                <a:schemeClr val="accent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6600057" y="5157192"/>
            <a:ext cx="3312367" cy="1247386"/>
            <a:chOff x="6600057" y="5157192"/>
            <a:chExt cx="3312367" cy="1247386"/>
          </a:xfrm>
        </p:grpSpPr>
        <p:sp>
          <p:nvSpPr>
            <p:cNvPr id="17" name="TextBox 16"/>
            <p:cNvSpPr txBox="1"/>
            <p:nvPr/>
          </p:nvSpPr>
          <p:spPr>
            <a:xfrm>
              <a:off x="7392144" y="5481248"/>
              <a:ext cx="2520280" cy="923330"/>
            </a:xfrm>
            <a:prstGeom prst="rect">
              <a:avLst/>
            </a:prstGeom>
            <a:solidFill>
              <a:schemeClr val="bg1"/>
            </a:solidFill>
            <a:ln w="28575">
              <a:solidFill>
                <a:schemeClr val="accent2"/>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lvl="1" algn="just"/>
              <a:r>
                <a:rPr lang="en-AU" sz="1800" dirty="0"/>
                <a:t>Discriminator learns to differentiate between real and fake samples</a:t>
              </a:r>
            </a:p>
          </p:txBody>
        </p:sp>
        <p:cxnSp>
          <p:nvCxnSpPr>
            <p:cNvPr id="18" name="Straight Arrow Connector 17"/>
            <p:cNvCxnSpPr>
              <a:stCxn id="17" idx="1"/>
            </p:cNvCxnSpPr>
            <p:nvPr/>
          </p:nvCxnSpPr>
          <p:spPr>
            <a:xfrm flipH="1" flipV="1">
              <a:off x="6600057" y="5157192"/>
              <a:ext cx="792087" cy="785721"/>
            </a:xfrm>
            <a:prstGeom prst="straightConnector1">
              <a:avLst/>
            </a:prstGeom>
            <a:ln w="28575">
              <a:solidFill>
                <a:schemeClr val="accent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191344" y="4439603"/>
            <a:ext cx="4130924" cy="1378628"/>
            <a:chOff x="191344" y="4439603"/>
            <a:chExt cx="4130924" cy="1378628"/>
          </a:xfrm>
        </p:grpSpPr>
        <p:sp>
          <p:nvSpPr>
            <p:cNvPr id="22" name="TextBox 21"/>
            <p:cNvSpPr txBox="1"/>
            <p:nvPr/>
          </p:nvSpPr>
          <p:spPr>
            <a:xfrm>
              <a:off x="191344" y="4894901"/>
              <a:ext cx="3155092" cy="923330"/>
            </a:xfrm>
            <a:prstGeom prst="rect">
              <a:avLst/>
            </a:prstGeom>
            <a:solidFill>
              <a:schemeClr val="bg1"/>
            </a:solidFill>
            <a:ln w="28575">
              <a:solidFill>
                <a:schemeClr val="accent2"/>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lvl="1" algn="just"/>
              <a:r>
                <a:rPr lang="en-AU" sz="1800" dirty="0"/>
                <a:t>Generator learning to fool discriminator by producing as realistic samples as possible</a:t>
              </a:r>
            </a:p>
          </p:txBody>
        </p:sp>
        <p:cxnSp>
          <p:nvCxnSpPr>
            <p:cNvPr id="23" name="Straight Arrow Connector 22"/>
            <p:cNvCxnSpPr>
              <a:stCxn id="22" idx="3"/>
            </p:cNvCxnSpPr>
            <p:nvPr/>
          </p:nvCxnSpPr>
          <p:spPr>
            <a:xfrm flipV="1">
              <a:off x="3346436" y="4439603"/>
              <a:ext cx="975832" cy="916963"/>
            </a:xfrm>
            <a:prstGeom prst="straightConnector1">
              <a:avLst/>
            </a:prstGeom>
            <a:ln w="28575">
              <a:solidFill>
                <a:schemeClr val="accent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9473284" y="3461941"/>
            <a:ext cx="2311347" cy="1477328"/>
          </a:xfrm>
          <a:prstGeom prst="rect">
            <a:avLst/>
          </a:prstGeom>
          <a:solidFill>
            <a:schemeClr val="bg1"/>
          </a:solidFill>
          <a:ln w="28575">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lvl="1" algn="just"/>
            <a:r>
              <a:rPr lang="en-AU" sz="1800" dirty="0"/>
              <a:t>Game ends when discriminator cannot pick the difference between artificial and real data</a:t>
            </a:r>
          </a:p>
        </p:txBody>
      </p:sp>
      <p:sp>
        <p:nvSpPr>
          <p:cNvPr id="10" name="Slide Number Placeholder 9">
            <a:extLst>
              <a:ext uri="{FF2B5EF4-FFF2-40B4-BE49-F238E27FC236}">
                <a16:creationId xmlns:a16="http://schemas.microsoft.com/office/drawing/2014/main" id="{F86BB317-89B3-45C1-9D58-EB050F44F5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de-DE"/>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fld id="{6C1DB672-145A-46E1-9768-E9EC6DF8B880}" type="slidenum">
              <a:rPr lang="en-AU" smtClean="0"/>
              <a:pPr/>
              <a:t>23</a:t>
            </a:fld>
            <a:endParaRPr lang="en-AU"/>
          </a:p>
        </p:txBody>
      </p:sp>
    </p:spTree>
    <p:extLst>
      <p:ext uri="{BB962C8B-B14F-4D97-AF65-F5344CB8AC3E}">
        <p14:creationId xmlns:p14="http://schemas.microsoft.com/office/powerpoint/2010/main" val="91252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Generative Adversarial Networks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0745" y="1330556"/>
                <a:ext cx="9649072" cy="4608512"/>
              </a:xfrm>
            </p:spPr>
            <p:txBody>
              <a:bodyPr/>
              <a:lstStyle/>
              <a:p>
                <a:pPr marL="0" indent="0">
                  <a:buNone/>
                </a:pPr>
                <a:r>
                  <a:rPr lang="en-AU" b="1" dirty="0">
                    <a:solidFill>
                      <a:srgbClr val="C00000"/>
                    </a:solidFill>
                  </a:rPr>
                  <a:t>How does it work?</a:t>
                </a:r>
              </a:p>
              <a:p>
                <a:r>
                  <a:rPr lang="en-AU" sz="2800" dirty="0"/>
                  <a:t>Wish to learn generator distribution </a:t>
                </a:r>
                <a14:m>
                  <m:oMath xmlns:m="http://schemas.openxmlformats.org/officeDocument/2006/math">
                    <m:sSub>
                      <m:sSubPr>
                        <m:ctrlPr>
                          <a:rPr lang="en-AU" sz="2800" i="1">
                            <a:latin typeface="Cambria Math" panose="02040503050406030204" pitchFamily="18" charset="0"/>
                          </a:rPr>
                        </m:ctrlPr>
                      </m:sSubPr>
                      <m:e>
                        <m:r>
                          <a:rPr lang="en-AU" sz="2800" i="1">
                            <a:latin typeface="Cambria Math" panose="02040503050406030204" pitchFamily="18" charset="0"/>
                          </a:rPr>
                          <m:t>𝑝</m:t>
                        </m:r>
                      </m:e>
                      <m:sub>
                        <m:r>
                          <a:rPr lang="en-AU" sz="2800" i="1">
                            <a:latin typeface="Cambria Math" panose="02040503050406030204" pitchFamily="18" charset="0"/>
                          </a:rPr>
                          <m:t>𝑔</m:t>
                        </m:r>
                      </m:sub>
                    </m:sSub>
                  </m:oMath>
                </a14:m>
                <a:r>
                  <a:rPr lang="en-AU" sz="2800" dirty="0"/>
                  <a:t> over data </a:t>
                </a:r>
                <a14:m>
                  <m:oMath xmlns:m="http://schemas.openxmlformats.org/officeDocument/2006/math">
                    <m:r>
                      <a:rPr lang="en-AU" sz="2800" b="1" i="1">
                        <a:latin typeface="Cambria Math" panose="02040503050406030204" pitchFamily="18" charset="0"/>
                      </a:rPr>
                      <m:t>𝒙</m:t>
                    </m:r>
                  </m:oMath>
                </a14:m>
                <a:endParaRPr lang="en-AU" sz="2800" dirty="0"/>
              </a:p>
              <a:p>
                <a:pPr lvl="1"/>
                <a14:m>
                  <m:oMath xmlns:m="http://schemas.openxmlformats.org/officeDocument/2006/math">
                    <m:sSub>
                      <m:sSubPr>
                        <m:ctrlPr>
                          <a:rPr lang="en-AU" sz="2400" i="1">
                            <a:latin typeface="Cambria Math" panose="02040503050406030204" pitchFamily="18" charset="0"/>
                          </a:rPr>
                        </m:ctrlPr>
                      </m:sSubPr>
                      <m:e>
                        <m:r>
                          <a:rPr lang="en-AU" sz="2400" i="1">
                            <a:latin typeface="Cambria Math" panose="02040503050406030204" pitchFamily="18" charset="0"/>
                          </a:rPr>
                          <m:t>𝑝</m:t>
                        </m:r>
                      </m:e>
                      <m:sub>
                        <m:r>
                          <a:rPr lang="en-AU" sz="2400" i="1">
                            <a:latin typeface="Cambria Math" panose="02040503050406030204" pitchFamily="18" charset="0"/>
                          </a:rPr>
                          <m:t>𝑧</m:t>
                        </m:r>
                      </m:sub>
                    </m:sSub>
                    <m:d>
                      <m:dPr>
                        <m:ctrlPr>
                          <a:rPr lang="en-AU" sz="2400" i="1">
                            <a:latin typeface="Cambria Math" panose="02040503050406030204" pitchFamily="18" charset="0"/>
                          </a:rPr>
                        </m:ctrlPr>
                      </m:dPr>
                      <m:e>
                        <m:r>
                          <a:rPr lang="en-AU" sz="2400" i="1">
                            <a:latin typeface="Cambria Math" panose="02040503050406030204" pitchFamily="18" charset="0"/>
                          </a:rPr>
                          <m:t>𝑧</m:t>
                        </m:r>
                      </m:e>
                    </m:d>
                  </m:oMath>
                </a14:m>
                <a:r>
                  <a:rPr lang="en-AU" sz="2400" dirty="0"/>
                  <a:t> - prior on input noise variable</a:t>
                </a:r>
              </a:p>
              <a:p>
                <a:pPr lvl="1"/>
                <a14:m>
                  <m:oMath xmlns:m="http://schemas.openxmlformats.org/officeDocument/2006/math">
                    <m:r>
                      <a:rPr lang="en-AU" sz="2400" i="1">
                        <a:latin typeface="Cambria Math" panose="02040503050406030204" pitchFamily="18" charset="0"/>
                      </a:rPr>
                      <m:t>𝐺</m:t>
                    </m:r>
                    <m:d>
                      <m:dPr>
                        <m:ctrlPr>
                          <a:rPr lang="en-AU" sz="2400" i="1">
                            <a:latin typeface="Cambria Math" panose="02040503050406030204" pitchFamily="18" charset="0"/>
                          </a:rPr>
                        </m:ctrlPr>
                      </m:dPr>
                      <m:e>
                        <m:r>
                          <a:rPr lang="en-AU" sz="2400" i="1">
                            <a:latin typeface="Cambria Math" panose="02040503050406030204" pitchFamily="18" charset="0"/>
                          </a:rPr>
                          <m:t>𝑧</m:t>
                        </m:r>
                        <m:r>
                          <a:rPr lang="en-AU" sz="2400" i="1">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𝜃</m:t>
                            </m:r>
                          </m:e>
                          <m:sub>
                            <m:r>
                              <a:rPr lang="en-AU" sz="2400" i="1">
                                <a:latin typeface="Cambria Math" panose="02040503050406030204" pitchFamily="18" charset="0"/>
                              </a:rPr>
                              <m:t>𝑔</m:t>
                            </m:r>
                          </m:sub>
                        </m:sSub>
                      </m:e>
                    </m:d>
                  </m:oMath>
                </a14:m>
                <a:r>
                  <a:rPr lang="en-AU" sz="2400" dirty="0"/>
                  <a:t> - mapping to data space</a:t>
                </a:r>
              </a:p>
              <a:p>
                <a:pPr lvl="2"/>
                <a14:m>
                  <m:oMath xmlns:m="http://schemas.openxmlformats.org/officeDocument/2006/math">
                    <m:r>
                      <a:rPr lang="en-AU" sz="2000" i="1">
                        <a:latin typeface="Cambria Math" panose="02040503050406030204" pitchFamily="18" charset="0"/>
                      </a:rPr>
                      <m:t>𝐺</m:t>
                    </m:r>
                  </m:oMath>
                </a14:m>
                <a:r>
                  <a:rPr lang="en-AU" sz="2000" dirty="0"/>
                  <a:t> differentiable function represented by a DNN</a:t>
                </a:r>
              </a:p>
              <a:p>
                <a:pPr lvl="2"/>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𝜃</m:t>
                        </m:r>
                      </m:e>
                      <m:sub>
                        <m:r>
                          <a:rPr lang="en-AU" sz="2000" i="1">
                            <a:latin typeface="Cambria Math" panose="02040503050406030204" pitchFamily="18" charset="0"/>
                          </a:rPr>
                          <m:t>𝑔</m:t>
                        </m:r>
                      </m:sub>
                    </m:sSub>
                  </m:oMath>
                </a14:m>
                <a:r>
                  <a:rPr lang="en-AU" sz="2000" dirty="0"/>
                  <a:t> is parameter space of </a:t>
                </a:r>
                <a14:m>
                  <m:oMath xmlns:m="http://schemas.openxmlformats.org/officeDocument/2006/math">
                    <m:r>
                      <a:rPr lang="en-AU" sz="2000" i="1">
                        <a:latin typeface="Cambria Math" panose="02040503050406030204" pitchFamily="18" charset="0"/>
                      </a:rPr>
                      <m:t>𝐺</m:t>
                    </m:r>
                  </m:oMath>
                </a14:m>
                <a:endParaRPr lang="en-AU" sz="2000" dirty="0"/>
              </a:p>
              <a:p>
                <a:pPr lvl="1"/>
                <a14:m>
                  <m:oMath xmlns:m="http://schemas.openxmlformats.org/officeDocument/2006/math">
                    <m:r>
                      <a:rPr lang="en-AU" sz="2400" i="1">
                        <a:latin typeface="Cambria Math" panose="02040503050406030204" pitchFamily="18" charset="0"/>
                      </a:rPr>
                      <m:t>𝐷</m:t>
                    </m:r>
                    <m:d>
                      <m:dPr>
                        <m:ctrlPr>
                          <a:rPr lang="en-AU" sz="2400" i="1">
                            <a:latin typeface="Cambria Math" panose="02040503050406030204" pitchFamily="18" charset="0"/>
                          </a:rPr>
                        </m:ctrlPr>
                      </m:dPr>
                      <m:e>
                        <m:r>
                          <a:rPr lang="en-AU" sz="2400" b="1" i="1">
                            <a:latin typeface="Cambria Math" panose="02040503050406030204" pitchFamily="18" charset="0"/>
                          </a:rPr>
                          <m:t>𝒙</m:t>
                        </m:r>
                        <m:r>
                          <a:rPr lang="en-AU" sz="2400" i="1">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𝜃</m:t>
                            </m:r>
                          </m:e>
                          <m:sub>
                            <m:r>
                              <a:rPr lang="en-AU" sz="2400" i="1">
                                <a:latin typeface="Cambria Math" panose="02040503050406030204" pitchFamily="18" charset="0"/>
                              </a:rPr>
                              <m:t>𝑑</m:t>
                            </m:r>
                          </m:sub>
                        </m:sSub>
                      </m:e>
                    </m:d>
                  </m:oMath>
                </a14:m>
                <a:r>
                  <a:rPr lang="en-AU" sz="2400" dirty="0"/>
                  <a:t> - discriminator network</a:t>
                </a:r>
              </a:p>
              <a:p>
                <a:pPr lvl="2"/>
                <a14:m>
                  <m:oMath xmlns:m="http://schemas.openxmlformats.org/officeDocument/2006/math">
                    <m:r>
                      <a:rPr lang="en-AU" sz="2000" i="1">
                        <a:latin typeface="Cambria Math" panose="02040503050406030204" pitchFamily="18" charset="0"/>
                      </a:rPr>
                      <m:t>𝐷</m:t>
                    </m:r>
                  </m:oMath>
                </a14:m>
                <a:r>
                  <a:rPr lang="en-AU" sz="2000" dirty="0"/>
                  <a:t> differentiable function represented by a DNN</a:t>
                </a:r>
              </a:p>
              <a:p>
                <a:pPr lvl="2"/>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𝜃</m:t>
                        </m:r>
                      </m:e>
                      <m:sub>
                        <m:r>
                          <a:rPr lang="en-AU" sz="2000" i="1">
                            <a:latin typeface="Cambria Math" panose="02040503050406030204" pitchFamily="18" charset="0"/>
                            <a:ea typeface="Cambria Math" panose="02040503050406030204" pitchFamily="18" charset="0"/>
                          </a:rPr>
                          <m:t>𝑑</m:t>
                        </m:r>
                      </m:sub>
                    </m:sSub>
                  </m:oMath>
                </a14:m>
                <a:r>
                  <a:rPr lang="en-AU" sz="2000" dirty="0"/>
                  <a:t> is parameter space of </a:t>
                </a:r>
                <a14:m>
                  <m:oMath xmlns:m="http://schemas.openxmlformats.org/officeDocument/2006/math">
                    <m:r>
                      <a:rPr lang="en-AU" sz="2000" i="1">
                        <a:latin typeface="Cambria Math" panose="02040503050406030204" pitchFamily="18" charset="0"/>
                      </a:rPr>
                      <m:t>𝐺</m:t>
                    </m:r>
                  </m:oMath>
                </a14:m>
                <a:endParaRPr lang="en-AU" sz="2000" dirty="0"/>
              </a:p>
              <a:p>
                <a:pPr lvl="1"/>
                <a14:m>
                  <m:oMath xmlns:m="http://schemas.openxmlformats.org/officeDocument/2006/math">
                    <m:r>
                      <a:rPr lang="en-AU" sz="2400" i="1">
                        <a:latin typeface="Cambria Math" panose="02040503050406030204" pitchFamily="18" charset="0"/>
                      </a:rPr>
                      <m:t>𝐷</m:t>
                    </m:r>
                    <m:d>
                      <m:dPr>
                        <m:ctrlPr>
                          <a:rPr lang="en-AU" sz="2400" i="1">
                            <a:latin typeface="Cambria Math" panose="02040503050406030204" pitchFamily="18" charset="0"/>
                          </a:rPr>
                        </m:ctrlPr>
                      </m:dPr>
                      <m:e>
                        <m:r>
                          <a:rPr lang="en-AU" sz="2400" b="1" i="1">
                            <a:latin typeface="Cambria Math" panose="02040503050406030204" pitchFamily="18" charset="0"/>
                          </a:rPr>
                          <m:t>𝒙</m:t>
                        </m:r>
                      </m:e>
                    </m:d>
                  </m:oMath>
                </a14:m>
                <a:r>
                  <a:rPr lang="en-AU" sz="2400" dirty="0"/>
                  <a:t> probability </a:t>
                </a:r>
                <a14:m>
                  <m:oMath xmlns:m="http://schemas.openxmlformats.org/officeDocument/2006/math">
                    <m:r>
                      <a:rPr lang="en-AU" sz="2400" b="1" i="1">
                        <a:latin typeface="Cambria Math" panose="02040503050406030204" pitchFamily="18" charset="0"/>
                      </a:rPr>
                      <m:t>𝒙</m:t>
                    </m:r>
                  </m:oMath>
                </a14:m>
                <a:r>
                  <a:rPr lang="en-AU" sz="2400" dirty="0"/>
                  <a:t> belongs to data rather than </a:t>
                </a:r>
                <a14:m>
                  <m:oMath xmlns:m="http://schemas.openxmlformats.org/officeDocument/2006/math">
                    <m:sSub>
                      <m:sSubPr>
                        <m:ctrlPr>
                          <a:rPr lang="en-AU" sz="2400" i="1">
                            <a:latin typeface="Cambria Math" panose="02040503050406030204" pitchFamily="18" charset="0"/>
                          </a:rPr>
                        </m:ctrlPr>
                      </m:sSubPr>
                      <m:e>
                        <m:r>
                          <a:rPr lang="en-AU" sz="2400" i="1">
                            <a:latin typeface="Cambria Math" panose="02040503050406030204" pitchFamily="18" charset="0"/>
                          </a:rPr>
                          <m:t>𝑝</m:t>
                        </m:r>
                      </m:e>
                      <m:sub>
                        <m:r>
                          <a:rPr lang="en-AU" sz="2400" i="1">
                            <a:latin typeface="Cambria Math" panose="02040503050406030204" pitchFamily="18" charset="0"/>
                          </a:rPr>
                          <m:t>𝑔</m:t>
                        </m:r>
                      </m:sub>
                    </m:sSub>
                  </m:oMath>
                </a14:m>
                <a:endParaRPr lang="en-AU" sz="2400" dirty="0"/>
              </a:p>
              <a:p>
                <a:endParaRPr lang="en-AU" dirty="0"/>
              </a:p>
              <a:p>
                <a:pPr marL="0" indent="0">
                  <a:buNone/>
                </a:pPr>
                <a:endParaRPr lang="en-AU" b="1"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0745" y="1330556"/>
                <a:ext cx="9649072" cy="4608512"/>
              </a:xfrm>
              <a:blipFill>
                <a:blip r:embed="rId2"/>
                <a:stretch>
                  <a:fillRect l="-1579" t="-1720"/>
                </a:stretch>
              </a:blipFill>
            </p:spPr>
            <p:txBody>
              <a:bodyPr/>
              <a:lstStyle/>
              <a:p>
                <a:r>
                  <a:rPr lang="en-AU">
                    <a:noFill/>
                  </a:rPr>
                  <a:t> </a:t>
                </a:r>
              </a:p>
            </p:txBody>
          </p:sp>
        </mc:Fallback>
      </mc:AlternateContent>
      <p:pic>
        <p:nvPicPr>
          <p:cNvPr id="5" name="Picture 4"/>
          <p:cNvPicPr>
            <a:picLocks noChangeAspect="1"/>
          </p:cNvPicPr>
          <p:nvPr/>
        </p:nvPicPr>
        <p:blipFill>
          <a:blip r:embed="rId3"/>
          <a:stretch>
            <a:fillRect/>
          </a:stretch>
        </p:blipFill>
        <p:spPr>
          <a:xfrm>
            <a:off x="7679678" y="3174479"/>
            <a:ext cx="4343785" cy="1812015"/>
          </a:xfrm>
          <a:prstGeom prst="rect">
            <a:avLst/>
          </a:prstGeom>
        </p:spPr>
      </p:pic>
      <p:sp>
        <p:nvSpPr>
          <p:cNvPr id="10" name="Slide Number Placeholder 9">
            <a:extLst>
              <a:ext uri="{FF2B5EF4-FFF2-40B4-BE49-F238E27FC236}">
                <a16:creationId xmlns:a16="http://schemas.microsoft.com/office/drawing/2014/main" id="{F86BB317-89B3-45C1-9D58-EB050F44F5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de-DE"/>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fld id="{6C1DB672-145A-46E1-9768-E9EC6DF8B880}" type="slidenum">
              <a:rPr lang="en-AU" smtClean="0"/>
              <a:pPr/>
              <a:t>24</a:t>
            </a:fld>
            <a:endParaRPr lang="en-AU"/>
          </a:p>
        </p:txBody>
      </p:sp>
    </p:spTree>
    <p:extLst>
      <p:ext uri="{BB962C8B-B14F-4D97-AF65-F5344CB8AC3E}">
        <p14:creationId xmlns:p14="http://schemas.microsoft.com/office/powerpoint/2010/main" val="971316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Generative Adversarial Networks </a:t>
            </a:r>
          </a:p>
        </p:txBody>
      </p:sp>
      <p:sp>
        <p:nvSpPr>
          <p:cNvPr id="3" name="Content Placeholder 2"/>
          <p:cNvSpPr>
            <a:spLocks noGrp="1"/>
          </p:cNvSpPr>
          <p:nvPr>
            <p:ph idx="1"/>
          </p:nvPr>
        </p:nvSpPr>
        <p:spPr>
          <a:xfrm>
            <a:off x="1271464" y="1124744"/>
            <a:ext cx="9649072" cy="4028481"/>
          </a:xfrm>
        </p:spPr>
        <p:txBody>
          <a:bodyPr/>
          <a:lstStyle/>
          <a:p>
            <a:pPr marL="0" indent="0">
              <a:buNone/>
            </a:pPr>
            <a:r>
              <a:rPr lang="en-AU" b="1" dirty="0">
                <a:solidFill>
                  <a:srgbClr val="C00000"/>
                </a:solidFill>
              </a:rPr>
              <a:t>How does it work?</a:t>
            </a:r>
          </a:p>
          <a:p>
            <a:r>
              <a:rPr lang="en-AU" sz="2800" dirty="0"/>
              <a:t>Discriminator loss function</a:t>
            </a:r>
          </a:p>
          <a:p>
            <a:endParaRPr lang="en-AU" sz="2400" dirty="0"/>
          </a:p>
          <a:p>
            <a:endParaRPr lang="en-AU" sz="2400" dirty="0"/>
          </a:p>
          <a:p>
            <a:r>
              <a:rPr lang="en-AU" sz="2800" dirty="0"/>
              <a:t>Generator loss function</a:t>
            </a:r>
          </a:p>
          <a:p>
            <a:endParaRPr lang="en-AU" sz="2800" dirty="0"/>
          </a:p>
          <a:p>
            <a:endParaRPr lang="en-AU" sz="2800" dirty="0"/>
          </a:p>
          <a:p>
            <a:r>
              <a:rPr lang="en-AU" sz="2800" dirty="0"/>
              <a:t>Loss function of two-player </a:t>
            </a:r>
            <a:r>
              <a:rPr lang="en-AU" sz="2800" dirty="0" err="1"/>
              <a:t>MinMax</a:t>
            </a:r>
            <a:r>
              <a:rPr lang="en-AU" sz="2800" dirty="0"/>
              <a:t> game is:</a:t>
            </a:r>
          </a:p>
          <a:p>
            <a:endParaRPr lang="en-AU" sz="2800" dirty="0"/>
          </a:p>
          <a:p>
            <a:pPr marL="457200" lvl="1" indent="0">
              <a:buNone/>
            </a:pPr>
            <a:endParaRPr lang="en-AU" sz="2400" dirty="0"/>
          </a:p>
          <a:p>
            <a:endParaRPr lang="en-AU" sz="1800" i="1" dirty="0">
              <a:latin typeface="Cambria Math" panose="02040503050406030204" pitchFamily="18" charset="0"/>
            </a:endParaRPr>
          </a:p>
          <a:p>
            <a:endParaRPr lang="en-AU" sz="2400" dirty="0"/>
          </a:p>
          <a:p>
            <a:endParaRPr lang="en-AU" dirty="0"/>
          </a:p>
          <a:p>
            <a:pPr marL="0" indent="0">
              <a:buNone/>
            </a:pPr>
            <a:endParaRPr lang="en-AU" b="1" dirty="0">
              <a:solidFill>
                <a:srgbClr val="C00000"/>
              </a:solidFill>
            </a:endParaRPr>
          </a:p>
        </p:txBody>
      </p:sp>
      <p:sp>
        <p:nvSpPr>
          <p:cNvPr id="10" name="Slide Number Placeholder 9">
            <a:extLst>
              <a:ext uri="{FF2B5EF4-FFF2-40B4-BE49-F238E27FC236}">
                <a16:creationId xmlns:a16="http://schemas.microsoft.com/office/drawing/2014/main" id="{F86BB317-89B3-45C1-9D58-EB050F44F5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de-DE"/>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fld id="{6C1DB672-145A-46E1-9768-E9EC6DF8B880}" type="slidenum">
              <a:rPr lang="en-AU" smtClean="0"/>
              <a:pPr/>
              <a:t>25</a:t>
            </a:fld>
            <a:endParaRPr lang="en-AU"/>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81F0F46E-5087-4BC9-AF2C-4E01B6DE8B9E}"/>
                  </a:ext>
                </a:extLst>
              </p:cNvPr>
              <p:cNvGraphicFramePr>
                <a:graphicFrameLocks noGrp="1"/>
              </p:cNvGraphicFramePr>
              <p:nvPr>
                <p:extLst>
                  <p:ext uri="{D42A27DB-BD31-4B8C-83A1-F6EECF244321}">
                    <p14:modId xmlns:p14="http://schemas.microsoft.com/office/powerpoint/2010/main" val="3540006374"/>
                  </p:ext>
                </p:extLst>
              </p:nvPr>
            </p:nvGraphicFramePr>
            <p:xfrm>
              <a:off x="2070549" y="5272028"/>
              <a:ext cx="7740828" cy="720000"/>
            </p:xfrm>
            <a:graphic>
              <a:graphicData uri="http://schemas.openxmlformats.org/drawingml/2006/table">
                <a:tbl>
                  <a:tblPr firstRow="1" bandRow="1">
                    <a:tableStyleId>{69CF1AB2-1976-4502-BF36-3FF5EA218861}</a:tableStyleId>
                  </a:tblPr>
                  <a:tblGrid>
                    <a:gridCol w="7740828">
                      <a:extLst>
                        <a:ext uri="{9D8B030D-6E8A-4147-A177-3AD203B41FA5}">
                          <a16:colId xmlns:a16="http://schemas.microsoft.com/office/drawing/2014/main" val="20000"/>
                        </a:ext>
                      </a:extLst>
                    </a:gridCol>
                  </a:tblGrid>
                  <a:tr h="720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AU" sz="1800" i="1" smtClean="0">
                                        <a:solidFill>
                                          <a:schemeClr val="tx1"/>
                                        </a:solidFill>
                                        <a:latin typeface="Cambria Math" panose="02040503050406030204" pitchFamily="18" charset="0"/>
                                      </a:rPr>
                                    </m:ctrlPr>
                                  </m:funcPr>
                                  <m:fName>
                                    <m:limLow>
                                      <m:limLowPr>
                                        <m:ctrlPr>
                                          <a:rPr lang="en-AU" sz="1800" i="1">
                                            <a:solidFill>
                                              <a:schemeClr val="tx1"/>
                                            </a:solidFill>
                                            <a:latin typeface="Cambria Math" panose="02040503050406030204" pitchFamily="18" charset="0"/>
                                          </a:rPr>
                                        </m:ctrlPr>
                                      </m:limLowPr>
                                      <m:e>
                                        <m:r>
                                          <m:rPr>
                                            <m:sty m:val="p"/>
                                          </m:rPr>
                                          <a:rPr lang="en-AU" sz="1800">
                                            <a:solidFill>
                                              <a:schemeClr val="tx1"/>
                                            </a:solidFill>
                                            <a:latin typeface="Cambria Math" panose="02040503050406030204" pitchFamily="18" charset="0"/>
                                          </a:rPr>
                                          <m:t>min</m:t>
                                        </m:r>
                                      </m:e>
                                      <m:lim>
                                        <m:r>
                                          <a:rPr lang="en-AU" sz="1800" i="1">
                                            <a:solidFill>
                                              <a:schemeClr val="tx1"/>
                                            </a:solidFill>
                                            <a:latin typeface="Cambria Math" panose="02040503050406030204" pitchFamily="18" charset="0"/>
                                          </a:rPr>
                                          <m:t>𝐺</m:t>
                                        </m:r>
                                      </m:lim>
                                    </m:limLow>
                                  </m:fName>
                                  <m:e>
                                    <m:func>
                                      <m:funcPr>
                                        <m:ctrlPr>
                                          <a:rPr lang="en-AU" sz="1800" i="1">
                                            <a:solidFill>
                                              <a:schemeClr val="tx1"/>
                                            </a:solidFill>
                                            <a:latin typeface="Cambria Math" panose="02040503050406030204" pitchFamily="18" charset="0"/>
                                          </a:rPr>
                                        </m:ctrlPr>
                                      </m:funcPr>
                                      <m:fName>
                                        <m:limLow>
                                          <m:limLowPr>
                                            <m:ctrlPr>
                                              <a:rPr lang="en-AU" sz="1800" i="1">
                                                <a:solidFill>
                                                  <a:schemeClr val="tx1"/>
                                                </a:solidFill>
                                                <a:latin typeface="Cambria Math" panose="02040503050406030204" pitchFamily="18" charset="0"/>
                                              </a:rPr>
                                            </m:ctrlPr>
                                          </m:limLowPr>
                                          <m:e>
                                            <m:r>
                                              <m:rPr>
                                                <m:sty m:val="p"/>
                                              </m:rPr>
                                              <a:rPr lang="en-AU" sz="1800">
                                                <a:solidFill>
                                                  <a:schemeClr val="tx1"/>
                                                </a:solidFill>
                                                <a:latin typeface="Cambria Math" panose="02040503050406030204" pitchFamily="18" charset="0"/>
                                              </a:rPr>
                                              <m:t>max</m:t>
                                            </m:r>
                                          </m:e>
                                          <m:lim>
                                            <m:r>
                                              <a:rPr lang="en-AU" sz="1800" i="1">
                                                <a:solidFill>
                                                  <a:schemeClr val="tx1"/>
                                                </a:solidFill>
                                                <a:latin typeface="Cambria Math" panose="02040503050406030204" pitchFamily="18" charset="0"/>
                                              </a:rPr>
                                              <m:t>𝐷</m:t>
                                            </m:r>
                                          </m:lim>
                                        </m:limLow>
                                      </m:fName>
                                      <m:e>
                                        <m:r>
                                          <a:rPr lang="en-AU" sz="1800" i="1">
                                            <a:solidFill>
                                              <a:schemeClr val="tx1"/>
                                            </a:solidFill>
                                            <a:latin typeface="Cambria Math" panose="02040503050406030204" pitchFamily="18" charset="0"/>
                                          </a:rPr>
                                          <m:t>𝑉</m:t>
                                        </m:r>
                                        <m:d>
                                          <m:dPr>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𝐷</m:t>
                                            </m:r>
                                            <m:r>
                                              <a:rPr lang="en-AU" sz="1800" i="1">
                                                <a:solidFill>
                                                  <a:schemeClr val="tx1"/>
                                                </a:solidFill>
                                                <a:latin typeface="Cambria Math" panose="02040503050406030204" pitchFamily="18" charset="0"/>
                                              </a:rPr>
                                              <m:t>,</m:t>
                                            </m:r>
                                            <m:r>
                                              <a:rPr lang="en-AU" sz="1800" i="1">
                                                <a:solidFill>
                                                  <a:schemeClr val="tx1"/>
                                                </a:solidFill>
                                                <a:latin typeface="Cambria Math" panose="02040503050406030204" pitchFamily="18" charset="0"/>
                                              </a:rPr>
                                              <m:t>𝐺</m:t>
                                            </m:r>
                                          </m:e>
                                        </m:d>
                                      </m:e>
                                    </m:func>
                                  </m:e>
                                </m:func>
                                <m:r>
                                  <a:rPr lang="en-AU" sz="1800">
                                    <a:solidFill>
                                      <a:schemeClr val="tx1"/>
                                    </a:solidFill>
                                    <a:latin typeface="Cambria Math" panose="02040503050406030204" pitchFamily="18" charset="0"/>
                                  </a:rPr>
                                  <m:t>=</m:t>
                                </m:r>
                                <m:sSub>
                                  <m:sSubPr>
                                    <m:ctrlPr>
                                      <a:rPr lang="en-AU" sz="1800" i="1">
                                        <a:solidFill>
                                          <a:schemeClr val="tx1"/>
                                        </a:solidFill>
                                        <a:latin typeface="Cambria Math" panose="02040503050406030204" pitchFamily="18" charset="0"/>
                                      </a:rPr>
                                    </m:ctrlPr>
                                  </m:sSubPr>
                                  <m:e>
                                    <m:r>
                                      <a:rPr lang="en-AU" sz="1800" i="1">
                                        <a:solidFill>
                                          <a:schemeClr val="tx1"/>
                                        </a:solidFill>
                                        <a:latin typeface="Cambria Math" panose="02040503050406030204" pitchFamily="18" charset="0"/>
                                        <a:ea typeface="Cambria Math" panose="02040503050406030204" pitchFamily="18" charset="0"/>
                                      </a:rPr>
                                      <m:t>𝔼</m:t>
                                    </m:r>
                                    <m:r>
                                      <m:rPr>
                                        <m:nor/>
                                      </m:rPr>
                                      <a:rPr lang="en-AU" sz="1800" dirty="0">
                                        <a:solidFill>
                                          <a:schemeClr val="tx1"/>
                                        </a:solidFill>
                                      </a:rPr>
                                      <m:t> </m:t>
                                    </m:r>
                                  </m:e>
                                  <m:sub>
                                    <m:r>
                                      <a:rPr lang="en-AU" sz="1800" i="1">
                                        <a:solidFill>
                                          <a:schemeClr val="tx1"/>
                                        </a:solidFill>
                                        <a:latin typeface="Cambria Math" panose="02040503050406030204" pitchFamily="18" charset="0"/>
                                      </a:rPr>
                                      <m:t>𝑥</m:t>
                                    </m:r>
                                    <m:r>
                                      <a:rPr lang="en-AU" sz="1800" i="1">
                                        <a:solidFill>
                                          <a:schemeClr val="tx1"/>
                                        </a:solidFill>
                                        <a:latin typeface="Cambria Math" panose="02040503050406030204" pitchFamily="18" charset="0"/>
                                      </a:rPr>
                                      <m:t>~</m:t>
                                    </m:r>
                                    <m:sSub>
                                      <m:sSubPr>
                                        <m:ctrlPr>
                                          <a:rPr lang="en-AU" sz="1800" i="1">
                                            <a:solidFill>
                                              <a:schemeClr val="tx1"/>
                                            </a:solidFill>
                                            <a:latin typeface="Cambria Math" panose="02040503050406030204" pitchFamily="18" charset="0"/>
                                          </a:rPr>
                                        </m:ctrlPr>
                                      </m:sSubPr>
                                      <m:e>
                                        <m:r>
                                          <a:rPr lang="en-AU" sz="1800" i="1">
                                            <a:solidFill>
                                              <a:schemeClr val="tx1"/>
                                            </a:solidFill>
                                            <a:latin typeface="Cambria Math" panose="02040503050406030204" pitchFamily="18" charset="0"/>
                                          </a:rPr>
                                          <m:t>𝑝</m:t>
                                        </m:r>
                                      </m:e>
                                      <m:sub>
                                        <m:r>
                                          <a:rPr lang="en-AU" sz="1800" i="1">
                                            <a:solidFill>
                                              <a:schemeClr val="tx1"/>
                                            </a:solidFill>
                                            <a:latin typeface="Cambria Math" panose="02040503050406030204" pitchFamily="18" charset="0"/>
                                          </a:rPr>
                                          <m:t>𝑑𝑎𝑡𝑎</m:t>
                                        </m:r>
                                      </m:sub>
                                    </m:sSub>
                                    <m:d>
                                      <m:dPr>
                                        <m:ctrlPr>
                                          <a:rPr lang="en-AU" sz="1800" i="1">
                                            <a:solidFill>
                                              <a:schemeClr val="tx1"/>
                                            </a:solidFill>
                                            <a:latin typeface="Cambria Math" panose="02040503050406030204" pitchFamily="18" charset="0"/>
                                          </a:rPr>
                                        </m:ctrlPr>
                                      </m:dPr>
                                      <m:e>
                                        <m:r>
                                          <a:rPr lang="en-AU" sz="1800" b="1" i="1">
                                            <a:solidFill>
                                              <a:schemeClr val="tx1"/>
                                            </a:solidFill>
                                            <a:latin typeface="Cambria Math" panose="02040503050406030204" pitchFamily="18" charset="0"/>
                                          </a:rPr>
                                          <m:t>𝒙</m:t>
                                        </m:r>
                                      </m:e>
                                    </m:d>
                                  </m:sub>
                                </m:sSub>
                                <m:d>
                                  <m:dPr>
                                    <m:begChr m:val="["/>
                                    <m:endChr m:val="]"/>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𝑙𝑜𝑔𝐷</m:t>
                                    </m:r>
                                    <m:d>
                                      <m:dPr>
                                        <m:ctrlPr>
                                          <a:rPr lang="en-AU" sz="1800" i="1">
                                            <a:solidFill>
                                              <a:schemeClr val="tx1"/>
                                            </a:solidFill>
                                            <a:latin typeface="Cambria Math" panose="02040503050406030204" pitchFamily="18" charset="0"/>
                                          </a:rPr>
                                        </m:ctrlPr>
                                      </m:dPr>
                                      <m:e>
                                        <m:r>
                                          <a:rPr lang="en-AU" sz="1800" b="1" i="1">
                                            <a:solidFill>
                                              <a:schemeClr val="tx1"/>
                                            </a:solidFill>
                                            <a:latin typeface="Cambria Math" panose="02040503050406030204" pitchFamily="18" charset="0"/>
                                          </a:rPr>
                                          <m:t>𝒙</m:t>
                                        </m:r>
                                      </m:e>
                                    </m:d>
                                  </m:e>
                                </m:d>
                                <m:r>
                                  <a:rPr lang="en-AU" sz="1800">
                                    <a:solidFill>
                                      <a:schemeClr val="tx1"/>
                                    </a:solidFill>
                                    <a:latin typeface="Cambria Math" panose="02040503050406030204" pitchFamily="18" charset="0"/>
                                  </a:rPr>
                                  <m:t>+</m:t>
                                </m:r>
                                <m:sSub>
                                  <m:sSubPr>
                                    <m:ctrlPr>
                                      <a:rPr lang="en-AU" sz="1800" i="1">
                                        <a:solidFill>
                                          <a:schemeClr val="tx1"/>
                                        </a:solidFill>
                                        <a:latin typeface="Cambria Math" panose="02040503050406030204" pitchFamily="18" charset="0"/>
                                      </a:rPr>
                                    </m:ctrlPr>
                                  </m:sSubPr>
                                  <m:e>
                                    <m:r>
                                      <a:rPr lang="en-AU" sz="1800" i="1">
                                        <a:solidFill>
                                          <a:schemeClr val="tx1"/>
                                        </a:solidFill>
                                        <a:latin typeface="Cambria Math" panose="02040503050406030204" pitchFamily="18" charset="0"/>
                                        <a:ea typeface="Cambria Math" panose="02040503050406030204" pitchFamily="18" charset="0"/>
                                      </a:rPr>
                                      <m:t>𝔼</m:t>
                                    </m:r>
                                    <m:r>
                                      <m:rPr>
                                        <m:nor/>
                                      </m:rPr>
                                      <a:rPr lang="en-AU" sz="1800" dirty="0">
                                        <a:solidFill>
                                          <a:schemeClr val="tx1"/>
                                        </a:solidFill>
                                      </a:rPr>
                                      <m:t> </m:t>
                                    </m:r>
                                  </m:e>
                                  <m:sub>
                                    <m:r>
                                      <a:rPr lang="en-AU" sz="1800" b="1" i="1" smtClean="0">
                                        <a:solidFill>
                                          <a:schemeClr val="tx1"/>
                                        </a:solidFill>
                                        <a:latin typeface="Cambria Math" panose="02040503050406030204" pitchFamily="18" charset="0"/>
                                      </a:rPr>
                                      <m:t>𝒛</m:t>
                                    </m:r>
                                    <m:r>
                                      <a:rPr lang="en-AU" sz="1800" i="1">
                                        <a:solidFill>
                                          <a:schemeClr val="tx1"/>
                                        </a:solidFill>
                                        <a:latin typeface="Cambria Math" panose="02040503050406030204" pitchFamily="18" charset="0"/>
                                      </a:rPr>
                                      <m:t>~</m:t>
                                    </m:r>
                                    <m:sSub>
                                      <m:sSubPr>
                                        <m:ctrlPr>
                                          <a:rPr lang="en-AU" sz="1800" i="1">
                                            <a:solidFill>
                                              <a:schemeClr val="tx1"/>
                                            </a:solidFill>
                                            <a:latin typeface="Cambria Math" panose="02040503050406030204" pitchFamily="18" charset="0"/>
                                          </a:rPr>
                                        </m:ctrlPr>
                                      </m:sSubPr>
                                      <m:e>
                                        <m:r>
                                          <a:rPr lang="en-AU" sz="1800" i="1">
                                            <a:solidFill>
                                              <a:schemeClr val="tx1"/>
                                            </a:solidFill>
                                            <a:latin typeface="Cambria Math" panose="02040503050406030204" pitchFamily="18" charset="0"/>
                                          </a:rPr>
                                          <m:t>𝑝</m:t>
                                        </m:r>
                                      </m:e>
                                      <m:sub>
                                        <m:r>
                                          <a:rPr lang="en-AU" sz="1800" i="1">
                                            <a:solidFill>
                                              <a:schemeClr val="tx1"/>
                                            </a:solidFill>
                                            <a:latin typeface="Cambria Math" panose="02040503050406030204" pitchFamily="18" charset="0"/>
                                          </a:rPr>
                                          <m:t>𝑧</m:t>
                                        </m:r>
                                      </m:sub>
                                    </m:sSub>
                                    <m:d>
                                      <m:dPr>
                                        <m:ctrlPr>
                                          <a:rPr lang="en-AU" sz="1800" i="1">
                                            <a:solidFill>
                                              <a:schemeClr val="tx1"/>
                                            </a:solidFill>
                                            <a:latin typeface="Cambria Math" panose="02040503050406030204" pitchFamily="18" charset="0"/>
                                          </a:rPr>
                                        </m:ctrlPr>
                                      </m:dPr>
                                      <m:e>
                                        <m:r>
                                          <a:rPr lang="en-AU" sz="1800" b="1" i="1">
                                            <a:solidFill>
                                              <a:schemeClr val="tx1"/>
                                            </a:solidFill>
                                            <a:latin typeface="Cambria Math" panose="02040503050406030204" pitchFamily="18" charset="0"/>
                                          </a:rPr>
                                          <m:t>𝒛</m:t>
                                        </m:r>
                                      </m:e>
                                    </m:d>
                                  </m:sub>
                                </m:sSub>
                                <m:d>
                                  <m:dPr>
                                    <m:begChr m:val="["/>
                                    <m:endChr m:val="]"/>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𝑙𝑜𝑔</m:t>
                                    </m:r>
                                    <m:d>
                                      <m:dPr>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1−</m:t>
                                        </m:r>
                                        <m:r>
                                          <a:rPr lang="en-AU" sz="1800" i="1">
                                            <a:solidFill>
                                              <a:schemeClr val="tx1"/>
                                            </a:solidFill>
                                            <a:latin typeface="Cambria Math" panose="02040503050406030204" pitchFamily="18" charset="0"/>
                                          </a:rPr>
                                          <m:t>𝐷</m:t>
                                        </m:r>
                                        <m:d>
                                          <m:dPr>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𝐺</m:t>
                                            </m:r>
                                            <m:d>
                                              <m:dPr>
                                                <m:ctrlPr>
                                                  <a:rPr lang="en-AU" sz="1800" i="1">
                                                    <a:solidFill>
                                                      <a:schemeClr val="tx1"/>
                                                    </a:solidFill>
                                                    <a:latin typeface="Cambria Math" panose="02040503050406030204" pitchFamily="18" charset="0"/>
                                                  </a:rPr>
                                                </m:ctrlPr>
                                              </m:dPr>
                                              <m:e>
                                                <m:r>
                                                  <a:rPr lang="en-AU" sz="1800" b="1" i="1">
                                                    <a:solidFill>
                                                      <a:schemeClr val="tx1"/>
                                                    </a:solidFill>
                                                    <a:latin typeface="Cambria Math" panose="02040503050406030204" pitchFamily="18" charset="0"/>
                                                  </a:rPr>
                                                  <m:t>𝒛</m:t>
                                                </m:r>
                                              </m:e>
                                            </m:d>
                                          </m:e>
                                        </m:d>
                                      </m:e>
                                    </m:d>
                                  </m:e>
                                </m:d>
                              </m:oMath>
                            </m:oMathPara>
                          </a14:m>
                          <a:endParaRPr lang="en-AU" sz="2000" b="0" dirty="0">
                            <a:solidFill>
                              <a:schemeClr val="tx1"/>
                            </a:solidFill>
                          </a:endParaRPr>
                        </a:p>
                      </a:txBody>
                      <a:tcPr anchor="ctr"/>
                    </a:tc>
                    <a:extLst>
                      <a:ext uri="{0D108BD9-81ED-4DB2-BD59-A6C34878D82A}">
                        <a16:rowId xmlns:a16="http://schemas.microsoft.com/office/drawing/2014/main" val="10000"/>
                      </a:ext>
                    </a:extLst>
                  </a:tr>
                </a:tbl>
              </a:graphicData>
            </a:graphic>
          </p:graphicFrame>
        </mc:Choice>
        <mc:Fallback xmlns="">
          <p:graphicFrame>
            <p:nvGraphicFramePr>
              <p:cNvPr id="6" name="Table 5">
                <a:extLst>
                  <a:ext uri="{FF2B5EF4-FFF2-40B4-BE49-F238E27FC236}">
                    <a16:creationId xmlns:a16="http://schemas.microsoft.com/office/drawing/2014/main" id="{81F0F46E-5087-4BC9-AF2C-4E01B6DE8B9E}"/>
                  </a:ext>
                </a:extLst>
              </p:cNvPr>
              <p:cNvGraphicFramePr>
                <a:graphicFrameLocks noGrp="1"/>
              </p:cNvGraphicFramePr>
              <p:nvPr>
                <p:extLst>
                  <p:ext uri="{D42A27DB-BD31-4B8C-83A1-F6EECF244321}">
                    <p14:modId xmlns:p14="http://schemas.microsoft.com/office/powerpoint/2010/main" val="3540006374"/>
                  </p:ext>
                </p:extLst>
              </p:nvPr>
            </p:nvGraphicFramePr>
            <p:xfrm>
              <a:off x="2070549" y="5272028"/>
              <a:ext cx="7740828" cy="720000"/>
            </p:xfrm>
            <a:graphic>
              <a:graphicData uri="http://schemas.openxmlformats.org/drawingml/2006/table">
                <a:tbl>
                  <a:tblPr firstRow="1" bandRow="1">
                    <a:tableStyleId>{69CF1AB2-1976-4502-BF36-3FF5EA218861}</a:tableStyleId>
                  </a:tblPr>
                  <a:tblGrid>
                    <a:gridCol w="7740828">
                      <a:extLst>
                        <a:ext uri="{9D8B030D-6E8A-4147-A177-3AD203B41FA5}">
                          <a16:colId xmlns:a16="http://schemas.microsoft.com/office/drawing/2014/main" val="20000"/>
                        </a:ext>
                      </a:extLst>
                    </a:gridCol>
                  </a:tblGrid>
                  <a:tr h="720000">
                    <a:tc>
                      <a:txBody>
                        <a:bodyPr/>
                        <a:lstStyle/>
                        <a:p>
                          <a:endParaRPr lang="en-US"/>
                        </a:p>
                      </a:txBody>
                      <a:tcPr anchor="ctr">
                        <a:blipFill>
                          <a:blip r:embed="rId2"/>
                          <a:stretch>
                            <a:fillRect l="-79" t="-840" r="-157" b="-2521"/>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0BB6D6C8-249E-4039-81BB-CBD266C694B0}"/>
                  </a:ext>
                </a:extLst>
              </p:cNvPr>
              <p:cNvGraphicFramePr>
                <a:graphicFrameLocks noGrp="1"/>
              </p:cNvGraphicFramePr>
              <p:nvPr>
                <p:extLst>
                  <p:ext uri="{D42A27DB-BD31-4B8C-83A1-F6EECF244321}">
                    <p14:modId xmlns:p14="http://schemas.microsoft.com/office/powerpoint/2010/main" val="364390305"/>
                  </p:ext>
                </p:extLst>
              </p:nvPr>
            </p:nvGraphicFramePr>
            <p:xfrm>
              <a:off x="2070549" y="2284947"/>
              <a:ext cx="7740828" cy="720000"/>
            </p:xfrm>
            <a:graphic>
              <a:graphicData uri="http://schemas.openxmlformats.org/drawingml/2006/table">
                <a:tbl>
                  <a:tblPr firstRow="1" bandRow="1">
                    <a:tableStyleId>{69CF1AB2-1976-4502-BF36-3FF5EA218861}</a:tableStyleId>
                  </a:tblPr>
                  <a:tblGrid>
                    <a:gridCol w="7740828">
                      <a:extLst>
                        <a:ext uri="{9D8B030D-6E8A-4147-A177-3AD203B41FA5}">
                          <a16:colId xmlns:a16="http://schemas.microsoft.com/office/drawing/2014/main" val="20000"/>
                        </a:ext>
                      </a:extLst>
                    </a:gridCol>
                  </a:tblGrid>
                  <a:tr h="720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AU" sz="1800" i="1" smtClean="0">
                                        <a:solidFill>
                                          <a:schemeClr val="tx1"/>
                                        </a:solidFill>
                                        <a:latin typeface="Cambria Math" panose="02040503050406030204" pitchFamily="18" charset="0"/>
                                      </a:rPr>
                                    </m:ctrlPr>
                                  </m:funcPr>
                                  <m:fName>
                                    <m:limLow>
                                      <m:limLowPr>
                                        <m:ctrlPr>
                                          <a:rPr lang="en-AU" sz="1800" i="1">
                                            <a:solidFill>
                                              <a:schemeClr val="tx1"/>
                                            </a:solidFill>
                                            <a:latin typeface="Cambria Math" panose="02040503050406030204" pitchFamily="18" charset="0"/>
                                          </a:rPr>
                                        </m:ctrlPr>
                                      </m:limLowPr>
                                      <m:e>
                                        <m:r>
                                          <m:rPr>
                                            <m:sty m:val="p"/>
                                          </m:rPr>
                                          <a:rPr lang="en-AU" sz="1800">
                                            <a:solidFill>
                                              <a:schemeClr val="tx1"/>
                                            </a:solidFill>
                                            <a:latin typeface="Cambria Math" panose="02040503050406030204" pitchFamily="18" charset="0"/>
                                          </a:rPr>
                                          <m:t>max</m:t>
                                        </m:r>
                                      </m:e>
                                      <m:lim>
                                        <m:r>
                                          <a:rPr lang="en-AU" sz="1800" i="1">
                                            <a:solidFill>
                                              <a:schemeClr val="tx1"/>
                                            </a:solidFill>
                                            <a:latin typeface="Cambria Math" panose="02040503050406030204" pitchFamily="18" charset="0"/>
                                          </a:rPr>
                                          <m:t>𝐷</m:t>
                                        </m:r>
                                      </m:lim>
                                    </m:limLow>
                                  </m:fName>
                                  <m:e>
                                    <m:r>
                                      <a:rPr lang="en-AU" sz="1800" i="1">
                                        <a:solidFill>
                                          <a:schemeClr val="tx1"/>
                                        </a:solidFill>
                                        <a:latin typeface="Cambria Math" panose="02040503050406030204" pitchFamily="18" charset="0"/>
                                      </a:rPr>
                                      <m:t>𝑉</m:t>
                                    </m:r>
                                    <m:d>
                                      <m:dPr>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𝐷</m:t>
                                        </m:r>
                                      </m:e>
                                    </m:d>
                                  </m:e>
                                </m:func>
                                <m:r>
                                  <a:rPr lang="en-AU" sz="1800">
                                    <a:solidFill>
                                      <a:schemeClr val="tx1"/>
                                    </a:solidFill>
                                    <a:latin typeface="Cambria Math" panose="02040503050406030204" pitchFamily="18" charset="0"/>
                                  </a:rPr>
                                  <m:t>=</m:t>
                                </m:r>
                                <m:sSub>
                                  <m:sSubPr>
                                    <m:ctrlPr>
                                      <a:rPr lang="en-AU" sz="1800" i="1">
                                        <a:solidFill>
                                          <a:schemeClr val="tx1"/>
                                        </a:solidFill>
                                        <a:latin typeface="Cambria Math" panose="02040503050406030204" pitchFamily="18" charset="0"/>
                                      </a:rPr>
                                    </m:ctrlPr>
                                  </m:sSubPr>
                                  <m:e>
                                    <m:r>
                                      <a:rPr lang="en-AU" sz="1800" i="1">
                                        <a:solidFill>
                                          <a:schemeClr val="tx1"/>
                                        </a:solidFill>
                                        <a:latin typeface="Cambria Math" panose="02040503050406030204" pitchFamily="18" charset="0"/>
                                        <a:ea typeface="Cambria Math" panose="02040503050406030204" pitchFamily="18" charset="0"/>
                                      </a:rPr>
                                      <m:t>𝔼</m:t>
                                    </m:r>
                                    <m:r>
                                      <m:rPr>
                                        <m:nor/>
                                      </m:rPr>
                                      <a:rPr lang="en-AU" sz="1800" dirty="0">
                                        <a:solidFill>
                                          <a:schemeClr val="tx1"/>
                                        </a:solidFill>
                                      </a:rPr>
                                      <m:t> </m:t>
                                    </m:r>
                                  </m:e>
                                  <m:sub>
                                    <m:r>
                                      <a:rPr lang="en-AU" sz="1800" i="1">
                                        <a:solidFill>
                                          <a:schemeClr val="tx1"/>
                                        </a:solidFill>
                                        <a:latin typeface="Cambria Math" panose="02040503050406030204" pitchFamily="18" charset="0"/>
                                      </a:rPr>
                                      <m:t>𝑥</m:t>
                                    </m:r>
                                    <m:r>
                                      <a:rPr lang="en-AU" sz="1800" i="1">
                                        <a:solidFill>
                                          <a:schemeClr val="tx1"/>
                                        </a:solidFill>
                                        <a:latin typeface="Cambria Math" panose="02040503050406030204" pitchFamily="18" charset="0"/>
                                      </a:rPr>
                                      <m:t>~</m:t>
                                    </m:r>
                                    <m:sSub>
                                      <m:sSubPr>
                                        <m:ctrlPr>
                                          <a:rPr lang="en-AU" sz="1800" i="1">
                                            <a:solidFill>
                                              <a:schemeClr val="tx1"/>
                                            </a:solidFill>
                                            <a:latin typeface="Cambria Math" panose="02040503050406030204" pitchFamily="18" charset="0"/>
                                          </a:rPr>
                                        </m:ctrlPr>
                                      </m:sSubPr>
                                      <m:e>
                                        <m:r>
                                          <a:rPr lang="en-AU" sz="1800" i="1">
                                            <a:solidFill>
                                              <a:schemeClr val="tx1"/>
                                            </a:solidFill>
                                            <a:latin typeface="Cambria Math" panose="02040503050406030204" pitchFamily="18" charset="0"/>
                                          </a:rPr>
                                          <m:t>𝑝</m:t>
                                        </m:r>
                                      </m:e>
                                      <m:sub>
                                        <m:r>
                                          <a:rPr lang="en-AU" sz="1800" i="1">
                                            <a:solidFill>
                                              <a:schemeClr val="tx1"/>
                                            </a:solidFill>
                                            <a:latin typeface="Cambria Math" panose="02040503050406030204" pitchFamily="18" charset="0"/>
                                          </a:rPr>
                                          <m:t>𝑑𝑎𝑡𝑎</m:t>
                                        </m:r>
                                      </m:sub>
                                    </m:sSub>
                                    <m:d>
                                      <m:dPr>
                                        <m:ctrlPr>
                                          <a:rPr lang="en-AU" sz="1800" i="1">
                                            <a:solidFill>
                                              <a:schemeClr val="tx1"/>
                                            </a:solidFill>
                                            <a:latin typeface="Cambria Math" panose="02040503050406030204" pitchFamily="18" charset="0"/>
                                          </a:rPr>
                                        </m:ctrlPr>
                                      </m:dPr>
                                      <m:e>
                                        <m:r>
                                          <a:rPr lang="en-AU" sz="1800" b="1" i="1">
                                            <a:solidFill>
                                              <a:schemeClr val="tx1"/>
                                            </a:solidFill>
                                            <a:latin typeface="Cambria Math" panose="02040503050406030204" pitchFamily="18" charset="0"/>
                                          </a:rPr>
                                          <m:t>𝒙</m:t>
                                        </m:r>
                                      </m:e>
                                    </m:d>
                                  </m:sub>
                                </m:sSub>
                                <m:d>
                                  <m:dPr>
                                    <m:begChr m:val="["/>
                                    <m:endChr m:val="]"/>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𝑙𝑜𝑔𝐷</m:t>
                                    </m:r>
                                    <m:d>
                                      <m:dPr>
                                        <m:ctrlPr>
                                          <a:rPr lang="en-AU" sz="1800" i="1">
                                            <a:solidFill>
                                              <a:schemeClr val="tx1"/>
                                            </a:solidFill>
                                            <a:latin typeface="Cambria Math" panose="02040503050406030204" pitchFamily="18" charset="0"/>
                                          </a:rPr>
                                        </m:ctrlPr>
                                      </m:dPr>
                                      <m:e>
                                        <m:r>
                                          <a:rPr lang="en-AU" sz="1800" b="1" i="1">
                                            <a:solidFill>
                                              <a:schemeClr val="tx1"/>
                                            </a:solidFill>
                                            <a:latin typeface="Cambria Math" panose="02040503050406030204" pitchFamily="18" charset="0"/>
                                          </a:rPr>
                                          <m:t>𝒙</m:t>
                                        </m:r>
                                      </m:e>
                                    </m:d>
                                  </m:e>
                                </m:d>
                                <m:r>
                                  <a:rPr lang="en-AU" sz="1800">
                                    <a:solidFill>
                                      <a:schemeClr val="tx1"/>
                                    </a:solidFill>
                                    <a:latin typeface="Cambria Math" panose="02040503050406030204" pitchFamily="18" charset="0"/>
                                  </a:rPr>
                                  <m:t>+</m:t>
                                </m:r>
                                <m:sSub>
                                  <m:sSubPr>
                                    <m:ctrlPr>
                                      <a:rPr lang="en-AU" sz="1800" i="1">
                                        <a:solidFill>
                                          <a:schemeClr val="tx1"/>
                                        </a:solidFill>
                                        <a:latin typeface="Cambria Math" panose="02040503050406030204" pitchFamily="18" charset="0"/>
                                      </a:rPr>
                                    </m:ctrlPr>
                                  </m:sSubPr>
                                  <m:e>
                                    <m:r>
                                      <a:rPr lang="en-AU" sz="1800" i="1">
                                        <a:solidFill>
                                          <a:schemeClr val="tx1"/>
                                        </a:solidFill>
                                        <a:latin typeface="Cambria Math" panose="02040503050406030204" pitchFamily="18" charset="0"/>
                                        <a:ea typeface="Cambria Math" panose="02040503050406030204" pitchFamily="18" charset="0"/>
                                      </a:rPr>
                                      <m:t>𝔼</m:t>
                                    </m:r>
                                    <m:r>
                                      <m:rPr>
                                        <m:nor/>
                                      </m:rPr>
                                      <a:rPr lang="en-AU" sz="1800" dirty="0">
                                        <a:solidFill>
                                          <a:schemeClr val="tx1"/>
                                        </a:solidFill>
                                      </a:rPr>
                                      <m:t> </m:t>
                                    </m:r>
                                  </m:e>
                                  <m:sub>
                                    <m:r>
                                      <a:rPr lang="en-AU" sz="1800" b="1" i="1" smtClean="0">
                                        <a:solidFill>
                                          <a:schemeClr val="tx1"/>
                                        </a:solidFill>
                                        <a:latin typeface="Cambria Math" panose="02040503050406030204" pitchFamily="18" charset="0"/>
                                      </a:rPr>
                                      <m:t>𝒛</m:t>
                                    </m:r>
                                    <m:r>
                                      <a:rPr lang="en-AU" sz="1800" i="1">
                                        <a:solidFill>
                                          <a:schemeClr val="tx1"/>
                                        </a:solidFill>
                                        <a:latin typeface="Cambria Math" panose="02040503050406030204" pitchFamily="18" charset="0"/>
                                      </a:rPr>
                                      <m:t>~</m:t>
                                    </m:r>
                                    <m:sSub>
                                      <m:sSubPr>
                                        <m:ctrlPr>
                                          <a:rPr lang="en-AU" sz="1800" i="1">
                                            <a:solidFill>
                                              <a:schemeClr val="tx1"/>
                                            </a:solidFill>
                                            <a:latin typeface="Cambria Math" panose="02040503050406030204" pitchFamily="18" charset="0"/>
                                          </a:rPr>
                                        </m:ctrlPr>
                                      </m:sSubPr>
                                      <m:e>
                                        <m:r>
                                          <a:rPr lang="en-AU" sz="1800" i="1">
                                            <a:solidFill>
                                              <a:schemeClr val="tx1"/>
                                            </a:solidFill>
                                            <a:latin typeface="Cambria Math" panose="02040503050406030204" pitchFamily="18" charset="0"/>
                                          </a:rPr>
                                          <m:t>𝑝</m:t>
                                        </m:r>
                                      </m:e>
                                      <m:sub>
                                        <m:r>
                                          <a:rPr lang="en-AU" sz="1800" i="1">
                                            <a:solidFill>
                                              <a:schemeClr val="tx1"/>
                                            </a:solidFill>
                                            <a:latin typeface="Cambria Math" panose="02040503050406030204" pitchFamily="18" charset="0"/>
                                          </a:rPr>
                                          <m:t>𝑧</m:t>
                                        </m:r>
                                      </m:sub>
                                    </m:sSub>
                                    <m:d>
                                      <m:dPr>
                                        <m:ctrlPr>
                                          <a:rPr lang="en-AU" sz="1800" i="1">
                                            <a:solidFill>
                                              <a:schemeClr val="tx1"/>
                                            </a:solidFill>
                                            <a:latin typeface="Cambria Math" panose="02040503050406030204" pitchFamily="18" charset="0"/>
                                          </a:rPr>
                                        </m:ctrlPr>
                                      </m:dPr>
                                      <m:e>
                                        <m:r>
                                          <a:rPr lang="en-AU" sz="1800" b="1" i="1">
                                            <a:solidFill>
                                              <a:schemeClr val="tx1"/>
                                            </a:solidFill>
                                            <a:latin typeface="Cambria Math" panose="02040503050406030204" pitchFamily="18" charset="0"/>
                                          </a:rPr>
                                          <m:t>𝒛</m:t>
                                        </m:r>
                                      </m:e>
                                    </m:d>
                                  </m:sub>
                                </m:sSub>
                                <m:d>
                                  <m:dPr>
                                    <m:begChr m:val="["/>
                                    <m:endChr m:val="]"/>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𝑙𝑜𝑔</m:t>
                                    </m:r>
                                    <m:d>
                                      <m:dPr>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1−</m:t>
                                        </m:r>
                                        <m:r>
                                          <a:rPr lang="en-AU" sz="1800" i="1">
                                            <a:solidFill>
                                              <a:schemeClr val="tx1"/>
                                            </a:solidFill>
                                            <a:latin typeface="Cambria Math" panose="02040503050406030204" pitchFamily="18" charset="0"/>
                                          </a:rPr>
                                          <m:t>𝐷</m:t>
                                        </m:r>
                                        <m:d>
                                          <m:dPr>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𝐺</m:t>
                                            </m:r>
                                            <m:d>
                                              <m:dPr>
                                                <m:ctrlPr>
                                                  <a:rPr lang="en-AU" sz="1800" i="1">
                                                    <a:solidFill>
                                                      <a:schemeClr val="tx1"/>
                                                    </a:solidFill>
                                                    <a:latin typeface="Cambria Math" panose="02040503050406030204" pitchFamily="18" charset="0"/>
                                                  </a:rPr>
                                                </m:ctrlPr>
                                              </m:dPr>
                                              <m:e>
                                                <m:r>
                                                  <a:rPr lang="en-AU" sz="1800" b="1" i="1">
                                                    <a:solidFill>
                                                      <a:schemeClr val="tx1"/>
                                                    </a:solidFill>
                                                    <a:latin typeface="Cambria Math" panose="02040503050406030204" pitchFamily="18" charset="0"/>
                                                  </a:rPr>
                                                  <m:t>𝒛</m:t>
                                                </m:r>
                                              </m:e>
                                            </m:d>
                                          </m:e>
                                        </m:d>
                                      </m:e>
                                    </m:d>
                                  </m:e>
                                </m:d>
                              </m:oMath>
                            </m:oMathPara>
                          </a14:m>
                          <a:endParaRPr lang="en-AU" sz="2000" b="0" dirty="0">
                            <a:solidFill>
                              <a:schemeClr val="tx1"/>
                            </a:solidFill>
                          </a:endParaRPr>
                        </a:p>
                      </a:txBody>
                      <a:tcPr anchor="ctr"/>
                    </a:tc>
                    <a:extLst>
                      <a:ext uri="{0D108BD9-81ED-4DB2-BD59-A6C34878D82A}">
                        <a16:rowId xmlns:a16="http://schemas.microsoft.com/office/drawing/2014/main" val="10000"/>
                      </a:ext>
                    </a:extLst>
                  </a:tr>
                </a:tbl>
              </a:graphicData>
            </a:graphic>
          </p:graphicFrame>
        </mc:Choice>
        <mc:Fallback xmlns="">
          <p:graphicFrame>
            <p:nvGraphicFramePr>
              <p:cNvPr id="7" name="Table 6">
                <a:extLst>
                  <a:ext uri="{FF2B5EF4-FFF2-40B4-BE49-F238E27FC236}">
                    <a16:creationId xmlns:a16="http://schemas.microsoft.com/office/drawing/2014/main" id="{0BB6D6C8-249E-4039-81BB-CBD266C694B0}"/>
                  </a:ext>
                </a:extLst>
              </p:cNvPr>
              <p:cNvGraphicFramePr>
                <a:graphicFrameLocks noGrp="1"/>
              </p:cNvGraphicFramePr>
              <p:nvPr>
                <p:extLst>
                  <p:ext uri="{D42A27DB-BD31-4B8C-83A1-F6EECF244321}">
                    <p14:modId xmlns:p14="http://schemas.microsoft.com/office/powerpoint/2010/main" val="364390305"/>
                  </p:ext>
                </p:extLst>
              </p:nvPr>
            </p:nvGraphicFramePr>
            <p:xfrm>
              <a:off x="2070549" y="2284947"/>
              <a:ext cx="7740828" cy="720000"/>
            </p:xfrm>
            <a:graphic>
              <a:graphicData uri="http://schemas.openxmlformats.org/drawingml/2006/table">
                <a:tbl>
                  <a:tblPr firstRow="1" bandRow="1">
                    <a:tableStyleId>{69CF1AB2-1976-4502-BF36-3FF5EA218861}</a:tableStyleId>
                  </a:tblPr>
                  <a:tblGrid>
                    <a:gridCol w="7740828">
                      <a:extLst>
                        <a:ext uri="{9D8B030D-6E8A-4147-A177-3AD203B41FA5}">
                          <a16:colId xmlns:a16="http://schemas.microsoft.com/office/drawing/2014/main" val="20000"/>
                        </a:ext>
                      </a:extLst>
                    </a:gridCol>
                  </a:tblGrid>
                  <a:tr h="720000">
                    <a:tc>
                      <a:txBody>
                        <a:bodyPr/>
                        <a:lstStyle/>
                        <a:p>
                          <a:endParaRPr lang="en-US"/>
                        </a:p>
                      </a:txBody>
                      <a:tcPr anchor="ctr">
                        <a:blipFill>
                          <a:blip r:embed="rId3"/>
                          <a:stretch>
                            <a:fillRect l="-79" t="-840" r="-157" b="-2521"/>
                          </a:stretch>
                        </a:blipFill>
                      </a:tcPr>
                    </a:tc>
                    <a:extLst>
                      <a:ext uri="{0D108BD9-81ED-4DB2-BD59-A6C34878D82A}">
                        <a16:rowId xmlns:a16="http://schemas.microsoft.com/office/drawing/2014/main" val="10000"/>
                      </a:ext>
                    </a:extLst>
                  </a:tr>
                </a:tbl>
              </a:graphicData>
            </a:graphic>
          </p:graphicFrame>
        </mc:Fallback>
      </mc:AlternateContent>
      <p:cxnSp>
        <p:nvCxnSpPr>
          <p:cNvPr id="8" name="Straight Arrow Connector 7">
            <a:extLst>
              <a:ext uri="{FF2B5EF4-FFF2-40B4-BE49-F238E27FC236}">
                <a16:creationId xmlns:a16="http://schemas.microsoft.com/office/drawing/2014/main" id="{3BC63696-C068-4406-8EB4-D0DCFDB70A77}"/>
              </a:ext>
            </a:extLst>
          </p:cNvPr>
          <p:cNvCxnSpPr/>
          <p:nvPr/>
        </p:nvCxnSpPr>
        <p:spPr bwMode="auto">
          <a:xfrm flipH="1">
            <a:off x="5596932" y="1741794"/>
            <a:ext cx="751029" cy="61704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F81D1D5E-CEA7-4455-92B2-3FB03D101354}"/>
              </a:ext>
            </a:extLst>
          </p:cNvPr>
          <p:cNvSpPr txBox="1"/>
          <p:nvPr/>
        </p:nvSpPr>
        <p:spPr>
          <a:xfrm>
            <a:off x="6347960" y="1418628"/>
            <a:ext cx="1868994" cy="646331"/>
          </a:xfrm>
          <a:prstGeom prst="rect">
            <a:avLst/>
          </a:prstGeom>
          <a:noFill/>
        </p:spPr>
        <p:txBody>
          <a:bodyPr wrap="square" rtlCol="0">
            <a:spAutoFit/>
          </a:bodyPr>
          <a:lstStyle/>
          <a:p>
            <a:r>
              <a:rPr lang="en-AU" dirty="0"/>
              <a:t>Recognise real samples better</a:t>
            </a:r>
          </a:p>
        </p:txBody>
      </p:sp>
      <p:cxnSp>
        <p:nvCxnSpPr>
          <p:cNvPr id="13" name="Straight Arrow Connector 12">
            <a:extLst>
              <a:ext uri="{FF2B5EF4-FFF2-40B4-BE49-F238E27FC236}">
                <a16:creationId xmlns:a16="http://schemas.microsoft.com/office/drawing/2014/main" id="{E4415A14-72DB-4475-A5D1-F11FB520CD2E}"/>
              </a:ext>
            </a:extLst>
          </p:cNvPr>
          <p:cNvCxnSpPr>
            <a:stCxn id="14" idx="1"/>
          </p:cNvCxnSpPr>
          <p:nvPr/>
        </p:nvCxnSpPr>
        <p:spPr bwMode="auto">
          <a:xfrm flipH="1">
            <a:off x="8293997" y="1704775"/>
            <a:ext cx="962968" cy="65406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42E17CAF-5711-459B-A555-681C773DFCB5}"/>
              </a:ext>
            </a:extLst>
          </p:cNvPr>
          <p:cNvSpPr txBox="1"/>
          <p:nvPr/>
        </p:nvSpPr>
        <p:spPr>
          <a:xfrm>
            <a:off x="9256965" y="1381609"/>
            <a:ext cx="2167492" cy="646331"/>
          </a:xfrm>
          <a:prstGeom prst="rect">
            <a:avLst/>
          </a:prstGeom>
          <a:noFill/>
        </p:spPr>
        <p:txBody>
          <a:bodyPr wrap="square" rtlCol="0">
            <a:spAutoFit/>
          </a:bodyPr>
          <a:lstStyle/>
          <a:p>
            <a:r>
              <a:rPr lang="en-AU" dirty="0"/>
              <a:t>Recognise generated samples better</a:t>
            </a: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5D0D6D64-0F7D-41A0-BCD8-1D60EAED3A5B}"/>
                  </a:ext>
                </a:extLst>
              </p:cNvPr>
              <p:cNvGraphicFramePr>
                <a:graphicFrameLocks noGrp="1"/>
              </p:cNvGraphicFramePr>
              <p:nvPr>
                <p:extLst>
                  <p:ext uri="{D42A27DB-BD31-4B8C-83A1-F6EECF244321}">
                    <p14:modId xmlns:p14="http://schemas.microsoft.com/office/powerpoint/2010/main" val="3757158645"/>
                  </p:ext>
                </p:extLst>
              </p:nvPr>
            </p:nvGraphicFramePr>
            <p:xfrm>
              <a:off x="2070549" y="3628041"/>
              <a:ext cx="7740828" cy="720000"/>
            </p:xfrm>
            <a:graphic>
              <a:graphicData uri="http://schemas.openxmlformats.org/drawingml/2006/table">
                <a:tbl>
                  <a:tblPr firstRow="1" bandRow="1">
                    <a:tableStyleId>{69CF1AB2-1976-4502-BF36-3FF5EA218861}</a:tableStyleId>
                  </a:tblPr>
                  <a:tblGrid>
                    <a:gridCol w="7740828">
                      <a:extLst>
                        <a:ext uri="{9D8B030D-6E8A-4147-A177-3AD203B41FA5}">
                          <a16:colId xmlns:a16="http://schemas.microsoft.com/office/drawing/2014/main" val="20000"/>
                        </a:ext>
                      </a:extLst>
                    </a:gridCol>
                  </a:tblGrid>
                  <a:tr h="720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AU" sz="1800" i="1" smtClean="0">
                                        <a:solidFill>
                                          <a:schemeClr val="tx1"/>
                                        </a:solidFill>
                                        <a:latin typeface="Cambria Math" panose="02040503050406030204" pitchFamily="18" charset="0"/>
                                      </a:rPr>
                                    </m:ctrlPr>
                                  </m:funcPr>
                                  <m:fName>
                                    <m:limLow>
                                      <m:limLowPr>
                                        <m:ctrlPr>
                                          <a:rPr lang="en-AU" sz="1800" i="1">
                                            <a:solidFill>
                                              <a:schemeClr val="tx1"/>
                                            </a:solidFill>
                                            <a:latin typeface="Cambria Math" panose="02040503050406030204" pitchFamily="18" charset="0"/>
                                          </a:rPr>
                                        </m:ctrlPr>
                                      </m:limLowPr>
                                      <m:e>
                                        <m:r>
                                          <m:rPr>
                                            <m:sty m:val="p"/>
                                          </m:rPr>
                                          <a:rPr lang="en-AU" sz="1800">
                                            <a:solidFill>
                                              <a:schemeClr val="tx1"/>
                                            </a:solidFill>
                                            <a:latin typeface="Cambria Math" panose="02040503050406030204" pitchFamily="18" charset="0"/>
                                          </a:rPr>
                                          <m:t>min</m:t>
                                        </m:r>
                                      </m:e>
                                      <m:lim>
                                        <m:r>
                                          <a:rPr lang="en-AU" sz="1800" i="1">
                                            <a:solidFill>
                                              <a:schemeClr val="tx1"/>
                                            </a:solidFill>
                                            <a:latin typeface="Cambria Math" panose="02040503050406030204" pitchFamily="18" charset="0"/>
                                          </a:rPr>
                                          <m:t>𝐺</m:t>
                                        </m:r>
                                      </m:lim>
                                    </m:limLow>
                                  </m:fName>
                                  <m:e>
                                    <m:r>
                                      <a:rPr lang="en-AU" sz="1800" i="1" smtClean="0">
                                        <a:solidFill>
                                          <a:schemeClr val="tx1"/>
                                        </a:solidFill>
                                        <a:latin typeface="Cambria Math" panose="02040503050406030204" pitchFamily="18" charset="0"/>
                                      </a:rPr>
                                      <m:t>𝑉</m:t>
                                    </m:r>
                                    <m:d>
                                      <m:dPr>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𝐺</m:t>
                                        </m:r>
                                      </m:e>
                                    </m:d>
                                  </m:e>
                                </m:func>
                                <m:r>
                                  <a:rPr lang="en-AU" sz="1800">
                                    <a:solidFill>
                                      <a:schemeClr val="tx1"/>
                                    </a:solidFill>
                                    <a:latin typeface="Cambria Math" panose="02040503050406030204" pitchFamily="18" charset="0"/>
                                  </a:rPr>
                                  <m:t>=</m:t>
                                </m:r>
                                <m:sSub>
                                  <m:sSubPr>
                                    <m:ctrlPr>
                                      <a:rPr lang="en-AU" sz="1800" i="1">
                                        <a:solidFill>
                                          <a:schemeClr val="tx1"/>
                                        </a:solidFill>
                                        <a:latin typeface="Cambria Math" panose="02040503050406030204" pitchFamily="18" charset="0"/>
                                      </a:rPr>
                                    </m:ctrlPr>
                                  </m:sSubPr>
                                  <m:e>
                                    <m:r>
                                      <a:rPr lang="en-AU" sz="1800" i="1">
                                        <a:solidFill>
                                          <a:schemeClr val="tx1"/>
                                        </a:solidFill>
                                        <a:latin typeface="Cambria Math" panose="02040503050406030204" pitchFamily="18" charset="0"/>
                                        <a:ea typeface="Cambria Math" panose="02040503050406030204" pitchFamily="18" charset="0"/>
                                      </a:rPr>
                                      <m:t>𝔼</m:t>
                                    </m:r>
                                    <m:r>
                                      <m:rPr>
                                        <m:nor/>
                                      </m:rPr>
                                      <a:rPr lang="en-AU" sz="1800" dirty="0">
                                        <a:solidFill>
                                          <a:schemeClr val="tx1"/>
                                        </a:solidFill>
                                      </a:rPr>
                                      <m:t> </m:t>
                                    </m:r>
                                  </m:e>
                                  <m:sub>
                                    <m:r>
                                      <a:rPr lang="en-AU" sz="1800" i="1">
                                        <a:solidFill>
                                          <a:schemeClr val="tx1"/>
                                        </a:solidFill>
                                        <a:latin typeface="Cambria Math" panose="02040503050406030204" pitchFamily="18" charset="0"/>
                                      </a:rPr>
                                      <m:t>𝑥</m:t>
                                    </m:r>
                                    <m:r>
                                      <a:rPr lang="en-AU" sz="1800" i="1">
                                        <a:solidFill>
                                          <a:schemeClr val="tx1"/>
                                        </a:solidFill>
                                        <a:latin typeface="Cambria Math" panose="02040503050406030204" pitchFamily="18" charset="0"/>
                                      </a:rPr>
                                      <m:t>~</m:t>
                                    </m:r>
                                    <m:sSub>
                                      <m:sSubPr>
                                        <m:ctrlPr>
                                          <a:rPr lang="en-AU" sz="1800" i="1">
                                            <a:solidFill>
                                              <a:schemeClr val="tx1"/>
                                            </a:solidFill>
                                            <a:latin typeface="Cambria Math" panose="02040503050406030204" pitchFamily="18" charset="0"/>
                                          </a:rPr>
                                        </m:ctrlPr>
                                      </m:sSubPr>
                                      <m:e>
                                        <m:r>
                                          <a:rPr lang="en-AU" sz="1800" i="1">
                                            <a:solidFill>
                                              <a:schemeClr val="tx1"/>
                                            </a:solidFill>
                                            <a:latin typeface="Cambria Math" panose="02040503050406030204" pitchFamily="18" charset="0"/>
                                          </a:rPr>
                                          <m:t>𝑝</m:t>
                                        </m:r>
                                      </m:e>
                                      <m:sub>
                                        <m:r>
                                          <a:rPr lang="en-AU" sz="1800" i="1">
                                            <a:solidFill>
                                              <a:schemeClr val="tx1"/>
                                            </a:solidFill>
                                            <a:latin typeface="Cambria Math" panose="02040503050406030204" pitchFamily="18" charset="0"/>
                                          </a:rPr>
                                          <m:t>𝑧</m:t>
                                        </m:r>
                                      </m:sub>
                                    </m:sSub>
                                    <m:d>
                                      <m:dPr>
                                        <m:ctrlPr>
                                          <a:rPr lang="en-AU" sz="1800" i="1">
                                            <a:solidFill>
                                              <a:schemeClr val="tx1"/>
                                            </a:solidFill>
                                            <a:latin typeface="Cambria Math" panose="02040503050406030204" pitchFamily="18" charset="0"/>
                                          </a:rPr>
                                        </m:ctrlPr>
                                      </m:dPr>
                                      <m:e>
                                        <m:r>
                                          <a:rPr lang="en-AU" sz="1800" b="1" i="1">
                                            <a:solidFill>
                                              <a:schemeClr val="tx1"/>
                                            </a:solidFill>
                                            <a:latin typeface="Cambria Math" panose="02040503050406030204" pitchFamily="18" charset="0"/>
                                          </a:rPr>
                                          <m:t>𝒛</m:t>
                                        </m:r>
                                      </m:e>
                                    </m:d>
                                  </m:sub>
                                </m:sSub>
                                <m:d>
                                  <m:dPr>
                                    <m:begChr m:val="["/>
                                    <m:endChr m:val="]"/>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𝑙𝑜𝑔</m:t>
                                    </m:r>
                                    <m:d>
                                      <m:dPr>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1−</m:t>
                                        </m:r>
                                        <m:r>
                                          <a:rPr lang="en-AU" sz="1800" i="1">
                                            <a:solidFill>
                                              <a:schemeClr val="tx1"/>
                                            </a:solidFill>
                                            <a:latin typeface="Cambria Math" panose="02040503050406030204" pitchFamily="18" charset="0"/>
                                          </a:rPr>
                                          <m:t>𝐷</m:t>
                                        </m:r>
                                        <m:d>
                                          <m:dPr>
                                            <m:ctrlPr>
                                              <a:rPr lang="en-AU" sz="1800" i="1">
                                                <a:solidFill>
                                                  <a:schemeClr val="tx1"/>
                                                </a:solidFill>
                                                <a:latin typeface="Cambria Math" panose="02040503050406030204" pitchFamily="18" charset="0"/>
                                              </a:rPr>
                                            </m:ctrlPr>
                                          </m:dPr>
                                          <m:e>
                                            <m:r>
                                              <a:rPr lang="en-AU" sz="1800" i="1">
                                                <a:solidFill>
                                                  <a:schemeClr val="tx1"/>
                                                </a:solidFill>
                                                <a:latin typeface="Cambria Math" panose="02040503050406030204" pitchFamily="18" charset="0"/>
                                              </a:rPr>
                                              <m:t>𝐺</m:t>
                                            </m:r>
                                            <m:d>
                                              <m:dPr>
                                                <m:ctrlPr>
                                                  <a:rPr lang="en-AU" sz="1800" i="1">
                                                    <a:solidFill>
                                                      <a:schemeClr val="tx1"/>
                                                    </a:solidFill>
                                                    <a:latin typeface="Cambria Math" panose="02040503050406030204" pitchFamily="18" charset="0"/>
                                                  </a:rPr>
                                                </m:ctrlPr>
                                              </m:dPr>
                                              <m:e>
                                                <m:r>
                                                  <a:rPr lang="en-AU" sz="1800" b="1" i="1">
                                                    <a:solidFill>
                                                      <a:schemeClr val="tx1"/>
                                                    </a:solidFill>
                                                    <a:latin typeface="Cambria Math" panose="02040503050406030204" pitchFamily="18" charset="0"/>
                                                  </a:rPr>
                                                  <m:t>𝒛</m:t>
                                                </m:r>
                                              </m:e>
                                            </m:d>
                                          </m:e>
                                        </m:d>
                                      </m:e>
                                    </m:d>
                                  </m:e>
                                </m:d>
                              </m:oMath>
                            </m:oMathPara>
                          </a14:m>
                          <a:endParaRPr lang="en-AU" sz="2000" b="0" dirty="0">
                            <a:solidFill>
                              <a:schemeClr val="tx1"/>
                            </a:solidFill>
                          </a:endParaRPr>
                        </a:p>
                      </a:txBody>
                      <a:tcPr anchor="ctr"/>
                    </a:tc>
                    <a:extLst>
                      <a:ext uri="{0D108BD9-81ED-4DB2-BD59-A6C34878D82A}">
                        <a16:rowId xmlns:a16="http://schemas.microsoft.com/office/drawing/2014/main" val="10000"/>
                      </a:ext>
                    </a:extLst>
                  </a:tr>
                </a:tbl>
              </a:graphicData>
            </a:graphic>
          </p:graphicFrame>
        </mc:Choice>
        <mc:Fallback xmlns="">
          <p:graphicFrame>
            <p:nvGraphicFramePr>
              <p:cNvPr id="18" name="Table 17">
                <a:extLst>
                  <a:ext uri="{FF2B5EF4-FFF2-40B4-BE49-F238E27FC236}">
                    <a16:creationId xmlns:a16="http://schemas.microsoft.com/office/drawing/2014/main" id="{5D0D6D64-0F7D-41A0-BCD8-1D60EAED3A5B}"/>
                  </a:ext>
                </a:extLst>
              </p:cNvPr>
              <p:cNvGraphicFramePr>
                <a:graphicFrameLocks noGrp="1"/>
              </p:cNvGraphicFramePr>
              <p:nvPr>
                <p:extLst>
                  <p:ext uri="{D42A27DB-BD31-4B8C-83A1-F6EECF244321}">
                    <p14:modId xmlns:p14="http://schemas.microsoft.com/office/powerpoint/2010/main" val="3757158645"/>
                  </p:ext>
                </p:extLst>
              </p:nvPr>
            </p:nvGraphicFramePr>
            <p:xfrm>
              <a:off x="2070549" y="3628041"/>
              <a:ext cx="7740828" cy="720000"/>
            </p:xfrm>
            <a:graphic>
              <a:graphicData uri="http://schemas.openxmlformats.org/drawingml/2006/table">
                <a:tbl>
                  <a:tblPr firstRow="1" bandRow="1">
                    <a:tableStyleId>{69CF1AB2-1976-4502-BF36-3FF5EA218861}</a:tableStyleId>
                  </a:tblPr>
                  <a:tblGrid>
                    <a:gridCol w="7740828">
                      <a:extLst>
                        <a:ext uri="{9D8B030D-6E8A-4147-A177-3AD203B41FA5}">
                          <a16:colId xmlns:a16="http://schemas.microsoft.com/office/drawing/2014/main" val="20000"/>
                        </a:ext>
                      </a:extLst>
                    </a:gridCol>
                  </a:tblGrid>
                  <a:tr h="720000">
                    <a:tc>
                      <a:txBody>
                        <a:bodyPr/>
                        <a:lstStyle/>
                        <a:p>
                          <a:endParaRPr lang="en-US"/>
                        </a:p>
                      </a:txBody>
                      <a:tcPr anchor="ctr">
                        <a:blipFill>
                          <a:blip r:embed="rId4"/>
                          <a:stretch>
                            <a:fillRect l="-79" t="-840" r="-157" b="-1681"/>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5A1428-FE3F-4868-9749-509A90F4F44C}"/>
                  </a:ext>
                </a:extLst>
              </p:cNvPr>
              <p:cNvSpPr txBox="1"/>
              <p:nvPr/>
            </p:nvSpPr>
            <p:spPr>
              <a:xfrm>
                <a:off x="9620459" y="3143556"/>
                <a:ext cx="2167492" cy="369332"/>
              </a:xfrm>
              <a:prstGeom prst="rect">
                <a:avLst/>
              </a:prstGeom>
              <a:noFill/>
            </p:spPr>
            <p:txBody>
              <a:bodyPr wrap="square" rtlCol="0">
                <a:spAutoFit/>
              </a:bodyPr>
              <a:lstStyle/>
              <a:p>
                <a:r>
                  <a:rPr lang="en-AU" dirty="0"/>
                  <a:t>Optimise </a:t>
                </a:r>
                <a14:m>
                  <m:oMath xmlns:m="http://schemas.openxmlformats.org/officeDocument/2006/math">
                    <m:r>
                      <a:rPr lang="en-AU" i="1">
                        <a:latin typeface="Cambria Math" panose="02040503050406030204" pitchFamily="18" charset="0"/>
                      </a:rPr>
                      <m:t>𝐺</m:t>
                    </m:r>
                  </m:oMath>
                </a14:m>
                <a:r>
                  <a:rPr lang="en-AU" dirty="0"/>
                  <a:t> to fool </a:t>
                </a:r>
                <a14:m>
                  <m:oMath xmlns:m="http://schemas.openxmlformats.org/officeDocument/2006/math">
                    <m:r>
                      <a:rPr lang="en-AU" i="1">
                        <a:latin typeface="Cambria Math" panose="02040503050406030204" pitchFamily="18" charset="0"/>
                      </a:rPr>
                      <m:t>𝐷</m:t>
                    </m:r>
                  </m:oMath>
                </a14:m>
                <a:r>
                  <a:rPr lang="en-AU" dirty="0"/>
                  <a:t> </a:t>
                </a:r>
              </a:p>
            </p:txBody>
          </p:sp>
        </mc:Choice>
        <mc:Fallback xmlns="">
          <p:sp>
            <p:nvSpPr>
              <p:cNvPr id="19" name="TextBox 18">
                <a:extLst>
                  <a:ext uri="{FF2B5EF4-FFF2-40B4-BE49-F238E27FC236}">
                    <a16:creationId xmlns:a16="http://schemas.microsoft.com/office/drawing/2014/main" id="{155A1428-FE3F-4868-9749-509A90F4F44C}"/>
                  </a:ext>
                </a:extLst>
              </p:cNvPr>
              <p:cNvSpPr txBox="1">
                <a:spLocks noRot="1" noChangeAspect="1" noMove="1" noResize="1" noEditPoints="1" noAdjustHandles="1" noChangeArrowheads="1" noChangeShapeType="1" noTextEdit="1"/>
              </p:cNvSpPr>
              <p:nvPr/>
            </p:nvSpPr>
            <p:spPr>
              <a:xfrm>
                <a:off x="9620459" y="3143556"/>
                <a:ext cx="2167492" cy="369332"/>
              </a:xfrm>
              <a:prstGeom prst="rect">
                <a:avLst/>
              </a:prstGeom>
              <a:blipFill>
                <a:blip r:embed="rId5"/>
                <a:stretch>
                  <a:fillRect l="-2247" t="-10000" b="-26667"/>
                </a:stretch>
              </a:blipFill>
            </p:spPr>
            <p:txBody>
              <a:bodyPr/>
              <a:lstStyle/>
              <a:p>
                <a:r>
                  <a:rPr lang="en-AU">
                    <a:noFill/>
                  </a:rPr>
                  <a:t> </a:t>
                </a:r>
              </a:p>
            </p:txBody>
          </p:sp>
        </mc:Fallback>
      </mc:AlternateContent>
      <p:cxnSp>
        <p:nvCxnSpPr>
          <p:cNvPr id="20" name="Straight Arrow Connector 19">
            <a:extLst>
              <a:ext uri="{FF2B5EF4-FFF2-40B4-BE49-F238E27FC236}">
                <a16:creationId xmlns:a16="http://schemas.microsoft.com/office/drawing/2014/main" id="{AEE499B4-6B69-4FC0-BEB5-F5F42AB09A98}"/>
              </a:ext>
            </a:extLst>
          </p:cNvPr>
          <p:cNvCxnSpPr>
            <a:stCxn id="19" idx="1"/>
          </p:cNvCxnSpPr>
          <p:nvPr/>
        </p:nvCxnSpPr>
        <p:spPr bwMode="auto">
          <a:xfrm flipH="1">
            <a:off x="8012677" y="3328222"/>
            <a:ext cx="1607782" cy="6598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78308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Generative Adversarial Networks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71464" y="1124744"/>
                <a:ext cx="9649072" cy="4028481"/>
              </a:xfrm>
            </p:spPr>
            <p:txBody>
              <a:bodyPr/>
              <a:lstStyle/>
              <a:p>
                <a:pPr marL="0" indent="0">
                  <a:buNone/>
                </a:pPr>
                <a:r>
                  <a:rPr lang="en-AU" b="1" dirty="0">
                    <a:solidFill>
                      <a:srgbClr val="C00000"/>
                    </a:solidFill>
                  </a:rPr>
                  <a:t>How does it work?</a:t>
                </a:r>
              </a:p>
              <a:p>
                <a:r>
                  <a:rPr lang="en-AU" sz="2800" dirty="0"/>
                  <a:t>The system is trained through alternating gradient descent</a:t>
                </a:r>
              </a:p>
              <a:p>
                <a:pPr lvl="1"/>
                <a:r>
                  <a:rPr lang="en-AU" sz="2400" dirty="0"/>
                  <a:t>First, fix parameters of </a:t>
                </a:r>
                <a14:m>
                  <m:oMath xmlns:m="http://schemas.openxmlformats.org/officeDocument/2006/math">
                    <m:r>
                      <a:rPr lang="en-AU" sz="2400" i="1">
                        <a:latin typeface="Cambria Math" panose="02040503050406030204" pitchFamily="18" charset="0"/>
                      </a:rPr>
                      <m:t>𝐺</m:t>
                    </m:r>
                  </m:oMath>
                </a14:m>
                <a:r>
                  <a:rPr lang="en-AU" sz="2400" dirty="0"/>
                  <a:t> and perform an iteration of gradient descent on </a:t>
                </a:r>
                <a14:m>
                  <m:oMath xmlns:m="http://schemas.openxmlformats.org/officeDocument/2006/math">
                    <m:r>
                      <a:rPr lang="en-AU" sz="2400" i="1">
                        <a:latin typeface="Cambria Math" panose="02040503050406030204" pitchFamily="18" charset="0"/>
                      </a:rPr>
                      <m:t>𝐷</m:t>
                    </m:r>
                  </m:oMath>
                </a14:m>
                <a:r>
                  <a:rPr lang="en-AU" sz="2400" dirty="0"/>
                  <a:t> using real and generated images</a:t>
                </a:r>
              </a:p>
              <a:p>
                <a:pPr lvl="1"/>
                <a:r>
                  <a:rPr lang="en-AU" sz="2400" dirty="0"/>
                  <a:t>Then, fix </a:t>
                </a:r>
                <a14:m>
                  <m:oMath xmlns:m="http://schemas.openxmlformats.org/officeDocument/2006/math">
                    <m:r>
                      <a:rPr lang="en-AU" sz="2400" i="1">
                        <a:latin typeface="Cambria Math" panose="02040503050406030204" pitchFamily="18" charset="0"/>
                      </a:rPr>
                      <m:t>𝐷</m:t>
                    </m:r>
                  </m:oMath>
                </a14:m>
                <a:r>
                  <a:rPr lang="en-AU" sz="2400" dirty="0"/>
                  <a:t> and train </a:t>
                </a:r>
                <a14:m>
                  <m:oMath xmlns:m="http://schemas.openxmlformats.org/officeDocument/2006/math">
                    <m:r>
                      <a:rPr lang="en-AU" sz="2400" i="1">
                        <a:latin typeface="Cambria Math" panose="02040503050406030204" pitchFamily="18" charset="0"/>
                      </a:rPr>
                      <m:t>𝐺</m:t>
                    </m:r>
                  </m:oMath>
                </a14:m>
                <a:r>
                  <a:rPr lang="en-AU" sz="2400" dirty="0"/>
                  <a:t> for a single iteration</a:t>
                </a:r>
                <a:endParaRPr lang="en-AU" sz="2800" dirty="0"/>
              </a:p>
              <a:p>
                <a:pPr marL="457200" lvl="1" indent="0">
                  <a:buNone/>
                </a:pPr>
                <a:endParaRPr lang="en-AU" sz="2400" dirty="0"/>
              </a:p>
              <a:p>
                <a:endParaRPr lang="en-AU" sz="1800" i="1" dirty="0">
                  <a:latin typeface="Cambria Math" panose="02040503050406030204" pitchFamily="18" charset="0"/>
                </a:endParaRPr>
              </a:p>
              <a:p>
                <a:endParaRPr lang="en-AU" sz="2400" dirty="0"/>
              </a:p>
              <a:p>
                <a:endParaRPr lang="en-AU" dirty="0"/>
              </a:p>
              <a:p>
                <a:pPr marL="0" indent="0">
                  <a:buNone/>
                </a:pPr>
                <a:endParaRPr lang="en-AU" b="1"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71464" y="1124744"/>
                <a:ext cx="9649072" cy="4028481"/>
              </a:xfrm>
              <a:blipFill>
                <a:blip r:embed="rId2"/>
                <a:stretch>
                  <a:fillRect l="-1643" t="-1970" r="-759"/>
                </a:stretch>
              </a:blipFill>
            </p:spPr>
            <p:txBody>
              <a:bodyPr/>
              <a:lstStyle/>
              <a:p>
                <a:r>
                  <a:rPr lang="en-AU">
                    <a:noFill/>
                  </a:rPr>
                  <a:t> </a:t>
                </a:r>
              </a:p>
            </p:txBody>
          </p:sp>
        </mc:Fallback>
      </mc:AlternateContent>
      <p:sp>
        <p:nvSpPr>
          <p:cNvPr id="10" name="Slide Number Placeholder 9">
            <a:extLst>
              <a:ext uri="{FF2B5EF4-FFF2-40B4-BE49-F238E27FC236}">
                <a16:creationId xmlns:a16="http://schemas.microsoft.com/office/drawing/2014/main" id="{F86BB317-89B3-45C1-9D58-EB050F44F5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de-DE"/>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fld id="{6C1DB672-145A-46E1-9768-E9EC6DF8B880}" type="slidenum">
              <a:rPr lang="en-AU" smtClean="0"/>
              <a:pPr/>
              <a:t>26</a:t>
            </a:fld>
            <a:endParaRPr lang="en-AU"/>
          </a:p>
        </p:txBody>
      </p:sp>
      <p:pic>
        <p:nvPicPr>
          <p:cNvPr id="5" name="Picture 4">
            <a:extLst>
              <a:ext uri="{FF2B5EF4-FFF2-40B4-BE49-F238E27FC236}">
                <a16:creationId xmlns:a16="http://schemas.microsoft.com/office/drawing/2014/main" id="{2B1BD8D8-2A37-4BF7-AC9D-824C8F755742}"/>
              </a:ext>
            </a:extLst>
          </p:cNvPr>
          <p:cNvPicPr>
            <a:picLocks noChangeAspect="1"/>
          </p:cNvPicPr>
          <p:nvPr/>
        </p:nvPicPr>
        <p:blipFill>
          <a:blip r:embed="rId3"/>
          <a:stretch>
            <a:fillRect/>
          </a:stretch>
        </p:blipFill>
        <p:spPr>
          <a:xfrm>
            <a:off x="2006320" y="3669786"/>
            <a:ext cx="7700387" cy="2592372"/>
          </a:xfrm>
          <a:prstGeom prst="rect">
            <a:avLst/>
          </a:prstGeom>
        </p:spPr>
      </p:pic>
    </p:spTree>
    <p:extLst>
      <p:ext uri="{BB962C8B-B14F-4D97-AF65-F5344CB8AC3E}">
        <p14:creationId xmlns:p14="http://schemas.microsoft.com/office/powerpoint/2010/main" val="226599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GAN </a:t>
            </a:r>
            <a:r>
              <a:rPr lang="de-DE" dirty="0" err="1"/>
              <a:t>Example</a:t>
            </a:r>
            <a:r>
              <a:rPr lang="de-DE" dirty="0"/>
              <a:t> Image Generation</a:t>
            </a:r>
          </a:p>
        </p:txBody>
      </p:sp>
      <p:sp>
        <p:nvSpPr>
          <p:cNvPr id="3" name="Inhaltsplatzhalter 2"/>
          <p:cNvSpPr>
            <a:spLocks noGrp="1"/>
          </p:cNvSpPr>
          <p:nvPr>
            <p:ph idx="1"/>
          </p:nvPr>
        </p:nvSpPr>
        <p:spPr>
          <a:xfrm>
            <a:off x="1271464" y="1417051"/>
            <a:ext cx="9649072" cy="4351338"/>
          </a:xfrm>
        </p:spPr>
        <p:txBody>
          <a:bodyPr/>
          <a:lstStyle/>
          <a:p>
            <a:r>
              <a:rPr lang="de-DE" dirty="0"/>
              <a:t>MNIST Dataset</a:t>
            </a: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914" y="2342350"/>
            <a:ext cx="9288171" cy="1886213"/>
          </a:xfrm>
          <a:prstGeom prst="rect">
            <a:avLst/>
          </a:prstGeom>
        </p:spPr>
      </p:pic>
      <p:sp>
        <p:nvSpPr>
          <p:cNvPr id="4" name="Textfeld 3"/>
          <p:cNvSpPr txBox="1"/>
          <p:nvPr/>
        </p:nvSpPr>
        <p:spPr>
          <a:xfrm>
            <a:off x="1610400" y="5374957"/>
            <a:ext cx="3621504" cy="646331"/>
          </a:xfrm>
          <a:prstGeom prst="rect">
            <a:avLst/>
          </a:prstGeom>
          <a:noFill/>
        </p:spPr>
        <p:txBody>
          <a:bodyPr wrap="none" rtlCol="0">
            <a:spAutoFit/>
          </a:bodyPr>
          <a:lstStyle/>
          <a:p>
            <a:r>
              <a:rPr lang="de-DE" sz="1800" dirty="0"/>
              <a:t>MNIST Dataset</a:t>
            </a:r>
          </a:p>
          <a:p>
            <a:r>
              <a:rPr lang="de-DE" sz="1800" dirty="0">
                <a:hlinkClick r:id="rId4"/>
              </a:rPr>
              <a:t>http://yann.lecun.com/exdb/mnist/</a:t>
            </a:r>
            <a:endParaRPr lang="de-DE" sz="1800" dirty="0"/>
          </a:p>
        </p:txBody>
      </p:sp>
      <p:sp>
        <p:nvSpPr>
          <p:cNvPr id="7" name="Slide Number Placeholder 6">
            <a:extLst>
              <a:ext uri="{FF2B5EF4-FFF2-40B4-BE49-F238E27FC236}">
                <a16:creationId xmlns:a16="http://schemas.microsoft.com/office/drawing/2014/main" id="{3E94DC93-D78D-475A-9AC4-CB995BDCEE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de-DE"/>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fld id="{6C1DB672-145A-46E1-9768-E9EC6DF8B880}" type="slidenum">
              <a:rPr lang="en-AU" smtClean="0"/>
              <a:pPr/>
              <a:t>27</a:t>
            </a:fld>
            <a:endParaRPr lang="en-AU"/>
          </a:p>
        </p:txBody>
      </p:sp>
    </p:spTree>
    <p:extLst>
      <p:ext uri="{BB962C8B-B14F-4D97-AF65-F5344CB8AC3E}">
        <p14:creationId xmlns:p14="http://schemas.microsoft.com/office/powerpoint/2010/main" val="107505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GAN Example: Image Generation</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2173"/>
            <a:ext cx="12192000" cy="4099035"/>
          </a:xfrm>
          <a:prstGeom prst="rect">
            <a:avLst/>
          </a:prstGeom>
        </p:spPr>
      </p:pic>
      <p:sp>
        <p:nvSpPr>
          <p:cNvPr id="5" name="Textfeld 4"/>
          <p:cNvSpPr txBox="1"/>
          <p:nvPr/>
        </p:nvSpPr>
        <p:spPr>
          <a:xfrm>
            <a:off x="695400" y="5157192"/>
            <a:ext cx="11027378" cy="461665"/>
          </a:xfrm>
          <a:prstGeom prst="rect">
            <a:avLst/>
          </a:prstGeom>
          <a:noFill/>
        </p:spPr>
        <p:txBody>
          <a:bodyPr wrap="none" rtlCol="0">
            <a:spAutoFit/>
          </a:bodyPr>
          <a:lstStyle/>
          <a:p>
            <a:r>
              <a:rPr lang="de-DE" dirty="0"/>
              <a:t>0	  500	    1000       1500	 2000	     2500       3000	  3500		 4000</a:t>
            </a:r>
          </a:p>
        </p:txBody>
      </p:sp>
      <p:sp>
        <p:nvSpPr>
          <p:cNvPr id="7" name="Textfeld 6"/>
          <p:cNvSpPr txBox="1"/>
          <p:nvPr/>
        </p:nvSpPr>
        <p:spPr>
          <a:xfrm>
            <a:off x="695400" y="5631631"/>
            <a:ext cx="11027378" cy="461665"/>
          </a:xfrm>
          <a:prstGeom prst="rect">
            <a:avLst/>
          </a:prstGeom>
          <a:noFill/>
          <a:ln>
            <a:noFill/>
          </a:ln>
        </p:spPr>
        <p:txBody>
          <a:bodyPr wrap="square" rtlCol="0">
            <a:spAutoFit/>
          </a:bodyPr>
          <a:lstStyle/>
          <a:p>
            <a:pPr algn="ctr"/>
            <a:r>
              <a:rPr lang="de-DE" dirty="0" err="1"/>
              <a:t>Iterations</a:t>
            </a:r>
            <a:endParaRPr lang="de-DE" dirty="0"/>
          </a:p>
        </p:txBody>
      </p:sp>
      <p:sp>
        <p:nvSpPr>
          <p:cNvPr id="10" name="Slide Number Placeholder 9">
            <a:extLst>
              <a:ext uri="{FF2B5EF4-FFF2-40B4-BE49-F238E27FC236}">
                <a16:creationId xmlns:a16="http://schemas.microsoft.com/office/drawing/2014/main" id="{D76E3EC2-A044-4DA6-8A19-E8DA481B99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de-DE"/>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fld id="{6C1DB672-145A-46E1-9768-E9EC6DF8B880}" type="slidenum">
              <a:rPr lang="en-AU" smtClean="0"/>
              <a:pPr/>
              <a:t>28</a:t>
            </a:fld>
            <a:endParaRPr lang="en-AU"/>
          </a:p>
        </p:txBody>
      </p:sp>
    </p:spTree>
    <p:extLst>
      <p:ext uri="{BB962C8B-B14F-4D97-AF65-F5344CB8AC3E}">
        <p14:creationId xmlns:p14="http://schemas.microsoft.com/office/powerpoint/2010/main" val="1067576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919514-0D04-41CD-A8D3-37DD630589A4}"/>
              </a:ext>
            </a:extLst>
          </p:cNvPr>
          <p:cNvSpPr>
            <a:spLocks noGrp="1"/>
          </p:cNvSpPr>
          <p:nvPr>
            <p:ph idx="1"/>
          </p:nvPr>
        </p:nvSpPr>
        <p:spPr>
          <a:xfrm>
            <a:off x="1271464" y="1240221"/>
            <a:ext cx="6877749" cy="4936742"/>
          </a:xfrm>
        </p:spPr>
        <p:txBody>
          <a:bodyPr/>
          <a:lstStyle/>
          <a:p>
            <a:pPr marL="0" indent="0">
              <a:buNone/>
            </a:pPr>
            <a:r>
              <a:rPr lang="en-AU" b="1" dirty="0">
                <a:solidFill>
                  <a:srgbClr val="C00000"/>
                </a:solidFill>
              </a:rPr>
              <a:t>Advantages </a:t>
            </a:r>
          </a:p>
          <a:p>
            <a:r>
              <a:rPr lang="en-AU" sz="2800" dirty="0"/>
              <a:t>Can generate realistic data samples </a:t>
            </a:r>
          </a:p>
          <a:p>
            <a:pPr marL="0" indent="0">
              <a:buNone/>
            </a:pPr>
            <a:r>
              <a:rPr lang="en-AU" b="1" dirty="0">
                <a:solidFill>
                  <a:srgbClr val="C00000"/>
                </a:solidFill>
              </a:rPr>
              <a:t>Disadvantages</a:t>
            </a:r>
          </a:p>
          <a:p>
            <a:r>
              <a:rPr lang="en-AU" sz="2800" b="1" dirty="0"/>
              <a:t>Non-convergence: </a:t>
            </a:r>
            <a:r>
              <a:rPr lang="en-AU" sz="2800" dirty="0"/>
              <a:t>the model parameters oscillate, destabilize and never converge</a:t>
            </a:r>
          </a:p>
          <a:p>
            <a:r>
              <a:rPr lang="en-AU" sz="2800" b="1" dirty="0"/>
              <a:t>Mode collapse: </a:t>
            </a:r>
            <a:r>
              <a:rPr lang="en-AU" sz="2800" dirty="0"/>
              <a:t>the generator collapses which produces limited varieties of samples</a:t>
            </a:r>
          </a:p>
          <a:p>
            <a:r>
              <a:rPr lang="en-AU" sz="2800" b="1" dirty="0"/>
              <a:t>Diminished gradient: </a:t>
            </a:r>
            <a:r>
              <a:rPr lang="en-AU" sz="2800" dirty="0"/>
              <a:t>the discriminator gets too good that the generator gradient vanishes and learns nothing</a:t>
            </a:r>
          </a:p>
        </p:txBody>
      </p:sp>
      <p:sp>
        <p:nvSpPr>
          <p:cNvPr id="3" name="Slide Number Placeholder 2">
            <a:extLst>
              <a:ext uri="{FF2B5EF4-FFF2-40B4-BE49-F238E27FC236}">
                <a16:creationId xmlns:a16="http://schemas.microsoft.com/office/drawing/2014/main" id="{7BADF51F-C2A9-4036-92ED-93456C9F4B49}"/>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29</a:t>
            </a:fld>
            <a:endParaRPr lang="de-DE" altLang="de-DE" dirty="0">
              <a:solidFill>
                <a:srgbClr val="000000"/>
              </a:solidFill>
            </a:endParaRPr>
          </a:p>
        </p:txBody>
      </p:sp>
      <p:sp>
        <p:nvSpPr>
          <p:cNvPr id="4" name="Title 3">
            <a:extLst>
              <a:ext uri="{FF2B5EF4-FFF2-40B4-BE49-F238E27FC236}">
                <a16:creationId xmlns:a16="http://schemas.microsoft.com/office/drawing/2014/main" id="{C8E00955-B071-4353-8BCD-26D4C2BFFC69}"/>
              </a:ext>
            </a:extLst>
          </p:cNvPr>
          <p:cNvSpPr>
            <a:spLocks noGrp="1"/>
          </p:cNvSpPr>
          <p:nvPr>
            <p:ph type="title"/>
          </p:nvPr>
        </p:nvSpPr>
        <p:spPr/>
        <p:txBody>
          <a:bodyPr/>
          <a:lstStyle/>
          <a:p>
            <a:r>
              <a:rPr lang="en-AU" dirty="0"/>
              <a:t>Generative Adversarial Networks </a:t>
            </a:r>
          </a:p>
        </p:txBody>
      </p:sp>
      <p:pic>
        <p:nvPicPr>
          <p:cNvPr id="5" name="Picture 4">
            <a:extLst>
              <a:ext uri="{FF2B5EF4-FFF2-40B4-BE49-F238E27FC236}">
                <a16:creationId xmlns:a16="http://schemas.microsoft.com/office/drawing/2014/main" id="{DB4D074C-F3F8-4679-BB25-B15A2AB1FA10}"/>
              </a:ext>
            </a:extLst>
          </p:cNvPr>
          <p:cNvPicPr>
            <a:picLocks noChangeAspect="1"/>
          </p:cNvPicPr>
          <p:nvPr/>
        </p:nvPicPr>
        <p:blipFill>
          <a:blip r:embed="rId2"/>
          <a:stretch>
            <a:fillRect/>
          </a:stretch>
        </p:blipFill>
        <p:spPr>
          <a:xfrm>
            <a:off x="9267409" y="1276131"/>
            <a:ext cx="2326837" cy="2432461"/>
          </a:xfrm>
          <a:prstGeom prst="rect">
            <a:avLst/>
          </a:prstGeom>
        </p:spPr>
      </p:pic>
      <p:pic>
        <p:nvPicPr>
          <p:cNvPr id="6" name="Picture 5">
            <a:extLst>
              <a:ext uri="{FF2B5EF4-FFF2-40B4-BE49-F238E27FC236}">
                <a16:creationId xmlns:a16="http://schemas.microsoft.com/office/drawing/2014/main" id="{A1C1DAEC-9CBE-4CAD-87AF-5FF3ADEDBD6E}"/>
              </a:ext>
            </a:extLst>
          </p:cNvPr>
          <p:cNvPicPr>
            <a:picLocks noChangeAspect="1"/>
          </p:cNvPicPr>
          <p:nvPr/>
        </p:nvPicPr>
        <p:blipFill>
          <a:blip r:embed="rId3"/>
          <a:stretch>
            <a:fillRect/>
          </a:stretch>
        </p:blipFill>
        <p:spPr>
          <a:xfrm>
            <a:off x="9267409" y="3851707"/>
            <a:ext cx="2333304" cy="2432461"/>
          </a:xfrm>
          <a:prstGeom prst="rect">
            <a:avLst/>
          </a:prstGeom>
        </p:spPr>
      </p:pic>
      <p:cxnSp>
        <p:nvCxnSpPr>
          <p:cNvPr id="8" name="Straight Arrow Connector 7">
            <a:extLst>
              <a:ext uri="{FF2B5EF4-FFF2-40B4-BE49-F238E27FC236}">
                <a16:creationId xmlns:a16="http://schemas.microsoft.com/office/drawing/2014/main" id="{2582EE77-B56E-4806-8ABC-8F30539EABFC}"/>
              </a:ext>
            </a:extLst>
          </p:cNvPr>
          <p:cNvCxnSpPr/>
          <p:nvPr/>
        </p:nvCxnSpPr>
        <p:spPr bwMode="auto">
          <a:xfrm flipV="1">
            <a:off x="7958295" y="3185327"/>
            <a:ext cx="1155560" cy="11354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E57A7BE2-C2DA-417F-A75F-6D898754D4F4}"/>
              </a:ext>
            </a:extLst>
          </p:cNvPr>
          <p:cNvCxnSpPr/>
          <p:nvPr/>
        </p:nvCxnSpPr>
        <p:spPr bwMode="auto">
          <a:xfrm>
            <a:off x="7958295" y="4320791"/>
            <a:ext cx="1057241" cy="9847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22674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2AD76B-5EF8-440E-9EED-40A069E53118}"/>
              </a:ext>
            </a:extLst>
          </p:cNvPr>
          <p:cNvSpPr>
            <a:spLocks noGrp="1"/>
          </p:cNvSpPr>
          <p:nvPr>
            <p:ph idx="1"/>
          </p:nvPr>
        </p:nvSpPr>
        <p:spPr/>
        <p:txBody>
          <a:bodyPr/>
          <a:lstStyle/>
          <a:p>
            <a:pPr marL="0" indent="0">
              <a:buNone/>
            </a:pPr>
            <a:r>
              <a:rPr lang="en-AU" b="1" dirty="0">
                <a:solidFill>
                  <a:schemeClr val="accent2"/>
                </a:solidFill>
              </a:rPr>
              <a:t>The Transformer Model</a:t>
            </a:r>
          </a:p>
          <a:p>
            <a:r>
              <a:rPr lang="en-AU" sz="3000" dirty="0">
                <a:hlinkClick r:id="rId3"/>
              </a:rPr>
              <a:t>https://towardsdatascience.com/transformers-141e32e69591</a:t>
            </a:r>
            <a:endParaRPr lang="en-AU" sz="3000" dirty="0">
              <a:hlinkClick r:id="rId4"/>
            </a:endParaRPr>
          </a:p>
          <a:p>
            <a:r>
              <a:rPr lang="en-AU" sz="3000" dirty="0">
                <a:hlinkClick r:id="rId4"/>
              </a:rPr>
              <a:t>https://medium.com/inside-machine-learning/what-is-atransformer-d07dd1fbec04</a:t>
            </a:r>
            <a:endParaRPr lang="en-AU" sz="3000" dirty="0"/>
          </a:p>
          <a:p>
            <a:r>
              <a:rPr lang="en-AU" sz="3000" dirty="0">
                <a:hlinkClick r:id="rId5"/>
              </a:rPr>
              <a:t>https://towardsdatascience.com/how-to-code-thetransformer-in-pytorch-24db27c8f9ec</a:t>
            </a:r>
            <a:endParaRPr lang="en-AU" sz="3000" dirty="0"/>
          </a:p>
          <a:p>
            <a:r>
              <a:rPr lang="en-AU" sz="3000" dirty="0">
                <a:hlinkClick r:id="rId6"/>
              </a:rPr>
              <a:t>https://arxiv.org/pdf/1706.03762.pdf</a:t>
            </a:r>
            <a:endParaRPr lang="en-AU" sz="3000" dirty="0"/>
          </a:p>
          <a:p>
            <a:endParaRPr lang="en-AU" dirty="0"/>
          </a:p>
        </p:txBody>
      </p:sp>
      <p:sp>
        <p:nvSpPr>
          <p:cNvPr id="3" name="Slide Number Placeholder 2">
            <a:extLst>
              <a:ext uri="{FF2B5EF4-FFF2-40B4-BE49-F238E27FC236}">
                <a16:creationId xmlns:a16="http://schemas.microsoft.com/office/drawing/2014/main" id="{FABE4E59-E1AC-4FF8-BB80-1B0737FE5209}"/>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3</a:t>
            </a:fld>
            <a:endParaRPr lang="de-DE" altLang="de-DE" dirty="0">
              <a:solidFill>
                <a:srgbClr val="000000"/>
              </a:solidFill>
            </a:endParaRPr>
          </a:p>
        </p:txBody>
      </p:sp>
      <p:sp>
        <p:nvSpPr>
          <p:cNvPr id="4" name="Title 3">
            <a:extLst>
              <a:ext uri="{FF2B5EF4-FFF2-40B4-BE49-F238E27FC236}">
                <a16:creationId xmlns:a16="http://schemas.microsoft.com/office/drawing/2014/main" id="{A9FAB44C-A011-4024-A25B-18CBBE6CCB1D}"/>
              </a:ext>
            </a:extLst>
          </p:cNvPr>
          <p:cNvSpPr>
            <a:spLocks noGrp="1"/>
          </p:cNvSpPr>
          <p:nvPr>
            <p:ph type="title"/>
          </p:nvPr>
        </p:nvSpPr>
        <p:spPr/>
        <p:txBody>
          <a:bodyPr/>
          <a:lstStyle/>
          <a:p>
            <a:r>
              <a:rPr lang="en-AU" dirty="0"/>
              <a:t>Next Generation Neural Network</a:t>
            </a:r>
          </a:p>
        </p:txBody>
      </p:sp>
    </p:spTree>
    <p:extLst>
      <p:ext uri="{BB962C8B-B14F-4D97-AF65-F5344CB8AC3E}">
        <p14:creationId xmlns:p14="http://schemas.microsoft.com/office/powerpoint/2010/main" val="3988637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9500B3-F869-4105-9C18-507C56B49613}"/>
              </a:ext>
            </a:extLst>
          </p:cNvPr>
          <p:cNvSpPr>
            <a:spLocks noGrp="1"/>
          </p:cNvSpPr>
          <p:nvPr>
            <p:ph idx="1"/>
          </p:nvPr>
        </p:nvSpPr>
        <p:spPr/>
        <p:txBody>
          <a:bodyPr/>
          <a:lstStyle/>
          <a:p>
            <a:pPr marL="0" indent="0">
              <a:buNone/>
            </a:pPr>
            <a:r>
              <a:rPr lang="en-AU" b="1" dirty="0">
                <a:solidFill>
                  <a:schemeClr val="accent2"/>
                </a:solidFill>
              </a:rPr>
              <a:t>Variational Autoencoders</a:t>
            </a:r>
            <a:endParaRPr lang="en-AU" b="1" dirty="0">
              <a:solidFill>
                <a:schemeClr val="accent2"/>
              </a:solidFill>
              <a:hlinkClick r:id="rId2"/>
            </a:endParaRPr>
          </a:p>
          <a:p>
            <a:pPr>
              <a:spcBef>
                <a:spcPts val="1800"/>
              </a:spcBef>
            </a:pPr>
            <a:r>
              <a:rPr lang="en-AU" dirty="0">
                <a:hlinkClick r:id="rId3"/>
              </a:rPr>
              <a:t>https://towardsdatascience.com/intuitively-understanding-variational-autoencoders-1bfe67eb5daf</a:t>
            </a:r>
            <a:endParaRPr lang="en-AU" dirty="0"/>
          </a:p>
          <a:p>
            <a:pPr>
              <a:spcBef>
                <a:spcPts val="1800"/>
              </a:spcBef>
            </a:pPr>
            <a:r>
              <a:rPr lang="en-AU" dirty="0">
                <a:hlinkClick r:id="rId4"/>
              </a:rPr>
              <a:t>https://towardsdatascience.com/understanding-variational-autoencoders-vaes-f70510919f73</a:t>
            </a:r>
            <a:endParaRPr lang="en-AU" dirty="0"/>
          </a:p>
          <a:p>
            <a:pPr>
              <a:spcBef>
                <a:spcPts val="1800"/>
              </a:spcBef>
            </a:pPr>
            <a:r>
              <a:rPr lang="en-AU" dirty="0">
                <a:hlinkClick r:id="rId5"/>
              </a:rPr>
              <a:t>http://kvfrans.com/variational-autoencoders-explained/</a:t>
            </a:r>
            <a:endParaRPr lang="en-AU" dirty="0"/>
          </a:p>
          <a:p>
            <a:pPr>
              <a:spcBef>
                <a:spcPts val="1800"/>
              </a:spcBef>
            </a:pPr>
            <a:r>
              <a:rPr lang="en-AU" dirty="0">
                <a:hlinkClick r:id="rId6"/>
              </a:rPr>
              <a:t>https://arxiv.org/abs/1606.05908</a:t>
            </a:r>
            <a:endParaRPr lang="en-AU" dirty="0"/>
          </a:p>
          <a:p>
            <a:pPr marL="0" indent="0">
              <a:buNone/>
            </a:pPr>
            <a:endParaRPr lang="en-AU" dirty="0"/>
          </a:p>
        </p:txBody>
      </p:sp>
      <p:sp>
        <p:nvSpPr>
          <p:cNvPr id="3" name="Slide Number Placeholder 2">
            <a:extLst>
              <a:ext uri="{FF2B5EF4-FFF2-40B4-BE49-F238E27FC236}">
                <a16:creationId xmlns:a16="http://schemas.microsoft.com/office/drawing/2014/main" id="{9AF77DCB-6A40-4F7B-9907-D4FAF0E59581}"/>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30</a:t>
            </a:fld>
            <a:endParaRPr lang="de-DE" altLang="de-DE" dirty="0">
              <a:solidFill>
                <a:srgbClr val="000000"/>
              </a:solidFill>
            </a:endParaRPr>
          </a:p>
        </p:txBody>
      </p:sp>
      <p:sp>
        <p:nvSpPr>
          <p:cNvPr id="4" name="Title 3">
            <a:extLst>
              <a:ext uri="{FF2B5EF4-FFF2-40B4-BE49-F238E27FC236}">
                <a16:creationId xmlns:a16="http://schemas.microsoft.com/office/drawing/2014/main" id="{8C1FDCCA-F57B-451E-B2EE-921DA525B87F}"/>
              </a:ext>
            </a:extLst>
          </p:cNvPr>
          <p:cNvSpPr>
            <a:spLocks noGrp="1"/>
          </p:cNvSpPr>
          <p:nvPr>
            <p:ph type="title"/>
          </p:nvPr>
        </p:nvSpPr>
        <p:spPr/>
        <p:txBody>
          <a:bodyPr/>
          <a:lstStyle/>
          <a:p>
            <a:r>
              <a:rPr lang="en-AU" dirty="0"/>
              <a:t>Next Generation Neural Network</a:t>
            </a:r>
          </a:p>
        </p:txBody>
      </p:sp>
    </p:spTree>
    <p:extLst>
      <p:ext uri="{BB962C8B-B14F-4D97-AF65-F5344CB8AC3E}">
        <p14:creationId xmlns:p14="http://schemas.microsoft.com/office/powerpoint/2010/main" val="3966616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A51D7-6006-4193-8832-9F97BE5EC310}"/>
              </a:ext>
            </a:extLst>
          </p:cNvPr>
          <p:cNvSpPr>
            <a:spLocks noGrp="1"/>
          </p:cNvSpPr>
          <p:nvPr>
            <p:ph idx="1"/>
          </p:nvPr>
        </p:nvSpPr>
        <p:spPr>
          <a:xfrm>
            <a:off x="1271464" y="1253284"/>
            <a:ext cx="9871153" cy="4936742"/>
          </a:xfrm>
        </p:spPr>
        <p:txBody>
          <a:bodyPr/>
          <a:lstStyle/>
          <a:p>
            <a:pPr marL="0" indent="0">
              <a:buNone/>
            </a:pPr>
            <a:r>
              <a:rPr lang="en-AU" b="1" dirty="0">
                <a:solidFill>
                  <a:srgbClr val="C00000"/>
                </a:solidFill>
              </a:rPr>
              <a:t>What is it?</a:t>
            </a:r>
          </a:p>
          <a:p>
            <a:r>
              <a:rPr lang="en-AU" dirty="0"/>
              <a:t>Another method for generating data </a:t>
            </a:r>
          </a:p>
          <a:p>
            <a:pPr marL="0" indent="0">
              <a:buNone/>
            </a:pPr>
            <a:r>
              <a:rPr lang="en-AU" b="1" dirty="0">
                <a:solidFill>
                  <a:srgbClr val="C00000"/>
                </a:solidFill>
              </a:rPr>
              <a:t>Core Idea</a:t>
            </a:r>
          </a:p>
          <a:p>
            <a:r>
              <a:rPr lang="en-AU" dirty="0"/>
              <a:t>Data is generated using an autoencoder structure as opposed to an adversarial setting </a:t>
            </a:r>
          </a:p>
          <a:p>
            <a:r>
              <a:rPr lang="en-AU" dirty="0"/>
              <a:t>A probability distribution is learnt in the autoencoder latent space </a:t>
            </a:r>
          </a:p>
          <a:p>
            <a:r>
              <a:rPr lang="en-AU" dirty="0"/>
              <a:t>Generating data is then a case of sampling from this learnt distribution and passing it through the decoder</a:t>
            </a:r>
          </a:p>
        </p:txBody>
      </p:sp>
      <p:sp>
        <p:nvSpPr>
          <p:cNvPr id="3" name="Slide Number Placeholder 2">
            <a:extLst>
              <a:ext uri="{FF2B5EF4-FFF2-40B4-BE49-F238E27FC236}">
                <a16:creationId xmlns:a16="http://schemas.microsoft.com/office/drawing/2014/main" id="{F9F3D12A-8A43-4617-8E51-02CC0C2119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31</a:t>
            </a:fld>
            <a:endParaRPr lang="de-DE" altLang="de-DE" dirty="0">
              <a:solidFill>
                <a:srgbClr val="000000"/>
              </a:solidFill>
            </a:endParaRPr>
          </a:p>
        </p:txBody>
      </p:sp>
      <p:sp>
        <p:nvSpPr>
          <p:cNvPr id="4" name="Title 3">
            <a:extLst>
              <a:ext uri="{FF2B5EF4-FFF2-40B4-BE49-F238E27FC236}">
                <a16:creationId xmlns:a16="http://schemas.microsoft.com/office/drawing/2014/main" id="{8260CE5B-4EE7-49D9-85F4-B8B73105FDC6}"/>
              </a:ext>
            </a:extLst>
          </p:cNvPr>
          <p:cNvSpPr>
            <a:spLocks noGrp="1"/>
          </p:cNvSpPr>
          <p:nvPr>
            <p:ph type="title"/>
          </p:nvPr>
        </p:nvSpPr>
        <p:spPr/>
        <p:txBody>
          <a:bodyPr/>
          <a:lstStyle/>
          <a:p>
            <a:r>
              <a:rPr lang="en-AU" dirty="0"/>
              <a:t>Variational Autoencoders</a:t>
            </a:r>
          </a:p>
        </p:txBody>
      </p:sp>
    </p:spTree>
    <p:extLst>
      <p:ext uri="{BB962C8B-B14F-4D97-AF65-F5344CB8AC3E}">
        <p14:creationId xmlns:p14="http://schemas.microsoft.com/office/powerpoint/2010/main" val="2143782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831CE-665F-44E2-950B-E80297DAB9FC}"/>
              </a:ext>
            </a:extLst>
          </p:cNvPr>
          <p:cNvSpPr>
            <a:spLocks noGrp="1"/>
          </p:cNvSpPr>
          <p:nvPr>
            <p:ph idx="1"/>
          </p:nvPr>
        </p:nvSpPr>
        <p:spPr>
          <a:xfrm>
            <a:off x="1271464" y="1094084"/>
            <a:ext cx="9649072" cy="4936742"/>
          </a:xfrm>
        </p:spPr>
        <p:txBody>
          <a:bodyPr/>
          <a:lstStyle/>
          <a:p>
            <a:pPr marL="0" indent="0">
              <a:buNone/>
            </a:pPr>
            <a:r>
              <a:rPr lang="en-AU" b="1" dirty="0">
                <a:solidFill>
                  <a:srgbClr val="C00000"/>
                </a:solidFill>
              </a:rPr>
              <a:t>What is an Autoencoder?</a:t>
            </a:r>
          </a:p>
          <a:p>
            <a:r>
              <a:rPr lang="en-AU" sz="2800" dirty="0"/>
              <a:t>A pair of connected networks, an encoder and a decoder</a:t>
            </a:r>
          </a:p>
          <a:p>
            <a:pPr lvl="1"/>
            <a:r>
              <a:rPr lang="en-AU" sz="2400" dirty="0"/>
              <a:t>The encoder network takes in an input, and converts it into a smaller, dense representation know as the latent space</a:t>
            </a:r>
          </a:p>
          <a:p>
            <a:pPr lvl="1"/>
            <a:r>
              <a:rPr lang="en-AU" sz="2400" dirty="0"/>
              <a:t>The decoder network can convert the latent back to the original input</a:t>
            </a:r>
          </a:p>
        </p:txBody>
      </p:sp>
      <p:sp>
        <p:nvSpPr>
          <p:cNvPr id="3" name="Slide Number Placeholder 2">
            <a:extLst>
              <a:ext uri="{FF2B5EF4-FFF2-40B4-BE49-F238E27FC236}">
                <a16:creationId xmlns:a16="http://schemas.microsoft.com/office/drawing/2014/main" id="{7E24530D-69B4-4C0F-AC76-479E9761D7B4}"/>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32</a:t>
            </a:fld>
            <a:endParaRPr lang="de-DE" altLang="de-DE" dirty="0">
              <a:solidFill>
                <a:srgbClr val="000000"/>
              </a:solidFill>
            </a:endParaRPr>
          </a:p>
        </p:txBody>
      </p:sp>
      <p:sp>
        <p:nvSpPr>
          <p:cNvPr id="4" name="Title 3">
            <a:extLst>
              <a:ext uri="{FF2B5EF4-FFF2-40B4-BE49-F238E27FC236}">
                <a16:creationId xmlns:a16="http://schemas.microsoft.com/office/drawing/2014/main" id="{3C3E7314-0EA4-40E3-B819-E5FA619B114B}"/>
              </a:ext>
            </a:extLst>
          </p:cNvPr>
          <p:cNvSpPr>
            <a:spLocks noGrp="1"/>
          </p:cNvSpPr>
          <p:nvPr>
            <p:ph type="title"/>
          </p:nvPr>
        </p:nvSpPr>
        <p:spPr/>
        <p:txBody>
          <a:bodyPr/>
          <a:lstStyle/>
          <a:p>
            <a:r>
              <a:rPr lang="en-AU" dirty="0"/>
              <a:t>Variational Autoencoders</a:t>
            </a:r>
          </a:p>
        </p:txBody>
      </p:sp>
      <p:pic>
        <p:nvPicPr>
          <p:cNvPr id="1026" name="Picture 2">
            <a:extLst>
              <a:ext uri="{FF2B5EF4-FFF2-40B4-BE49-F238E27FC236}">
                <a16:creationId xmlns:a16="http://schemas.microsoft.com/office/drawing/2014/main" id="{154F6643-D3FC-4E1D-B5C2-F4AB41F1E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137" y="3103798"/>
            <a:ext cx="7876903" cy="33158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A3B3F0-1232-4CB4-B648-B061C522643E}"/>
              </a:ext>
            </a:extLst>
          </p:cNvPr>
          <p:cNvSpPr txBox="1"/>
          <p:nvPr/>
        </p:nvSpPr>
        <p:spPr>
          <a:xfrm>
            <a:off x="8702040" y="4100022"/>
            <a:ext cx="3021874" cy="1323439"/>
          </a:xfrm>
          <a:prstGeom prst="rect">
            <a:avLst/>
          </a:prstGeom>
          <a:noFill/>
        </p:spPr>
        <p:txBody>
          <a:bodyPr wrap="square" rtlCol="0">
            <a:spAutoFit/>
          </a:bodyPr>
          <a:lstStyle/>
          <a:p>
            <a:pPr algn="just"/>
            <a:r>
              <a:rPr lang="en-AU" sz="2000" dirty="0"/>
              <a:t>An autoencoder is not a generative model, it learns the optimal latent space to </a:t>
            </a:r>
            <a:r>
              <a:rPr lang="en-AU" sz="2000" i="1" dirty="0">
                <a:solidFill>
                  <a:srgbClr val="C00000"/>
                </a:solidFill>
              </a:rPr>
              <a:t>reconstruct</a:t>
            </a:r>
            <a:r>
              <a:rPr lang="en-AU" sz="2000" dirty="0"/>
              <a:t> data</a:t>
            </a:r>
          </a:p>
        </p:txBody>
      </p:sp>
    </p:spTree>
    <p:extLst>
      <p:ext uri="{BB962C8B-B14F-4D97-AF65-F5344CB8AC3E}">
        <p14:creationId xmlns:p14="http://schemas.microsoft.com/office/powerpoint/2010/main" val="1054483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831CE-665F-44E2-950B-E80297DAB9FC}"/>
              </a:ext>
            </a:extLst>
          </p:cNvPr>
          <p:cNvSpPr>
            <a:spLocks noGrp="1"/>
          </p:cNvSpPr>
          <p:nvPr>
            <p:ph idx="1"/>
          </p:nvPr>
        </p:nvSpPr>
        <p:spPr>
          <a:xfrm>
            <a:off x="1271464" y="1096530"/>
            <a:ext cx="5965359" cy="5187638"/>
          </a:xfrm>
        </p:spPr>
        <p:txBody>
          <a:bodyPr/>
          <a:lstStyle/>
          <a:p>
            <a:pPr marL="0" indent="0">
              <a:buNone/>
            </a:pPr>
            <a:r>
              <a:rPr lang="en-AU" sz="3000" b="1" dirty="0">
                <a:solidFill>
                  <a:srgbClr val="C00000"/>
                </a:solidFill>
              </a:rPr>
              <a:t>What is a Variational Autoencoder?</a:t>
            </a:r>
          </a:p>
          <a:p>
            <a:r>
              <a:rPr lang="en-AU" sz="2600" dirty="0"/>
              <a:t>To generate data we add a constraint on the encoding network, that forces it to generate latent vectors that roughly follow a unit gaussian distribution</a:t>
            </a:r>
          </a:p>
          <a:p>
            <a:r>
              <a:rPr lang="en-AU" sz="2600" dirty="0"/>
              <a:t>Generating data is then a case of sampling from this learnt distribution and passing it through the decoder</a:t>
            </a:r>
          </a:p>
          <a:p>
            <a:r>
              <a:rPr lang="en-AU" sz="2600" dirty="0"/>
              <a:t>During training, the network must learn to trade-off accuracy vs. the how close the latent variables match the unit gaussian distribution</a:t>
            </a:r>
          </a:p>
          <a:p>
            <a:endParaRPr lang="en-AU" sz="2800" dirty="0"/>
          </a:p>
          <a:p>
            <a:endParaRPr lang="en-AU" dirty="0"/>
          </a:p>
        </p:txBody>
      </p:sp>
      <p:sp>
        <p:nvSpPr>
          <p:cNvPr id="3" name="Slide Number Placeholder 2">
            <a:extLst>
              <a:ext uri="{FF2B5EF4-FFF2-40B4-BE49-F238E27FC236}">
                <a16:creationId xmlns:a16="http://schemas.microsoft.com/office/drawing/2014/main" id="{7E24530D-69B4-4C0F-AC76-479E9761D7B4}"/>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33</a:t>
            </a:fld>
            <a:endParaRPr lang="de-DE" altLang="de-DE" dirty="0">
              <a:solidFill>
                <a:srgbClr val="000000"/>
              </a:solidFill>
            </a:endParaRPr>
          </a:p>
        </p:txBody>
      </p:sp>
      <p:sp>
        <p:nvSpPr>
          <p:cNvPr id="4" name="Title 3">
            <a:extLst>
              <a:ext uri="{FF2B5EF4-FFF2-40B4-BE49-F238E27FC236}">
                <a16:creationId xmlns:a16="http://schemas.microsoft.com/office/drawing/2014/main" id="{3C3E7314-0EA4-40E3-B819-E5FA619B114B}"/>
              </a:ext>
            </a:extLst>
          </p:cNvPr>
          <p:cNvSpPr>
            <a:spLocks noGrp="1"/>
          </p:cNvSpPr>
          <p:nvPr>
            <p:ph type="title"/>
          </p:nvPr>
        </p:nvSpPr>
        <p:spPr/>
        <p:txBody>
          <a:bodyPr/>
          <a:lstStyle/>
          <a:p>
            <a:r>
              <a:rPr lang="en-AU" dirty="0"/>
              <a:t>Variational Autoencoders</a:t>
            </a:r>
          </a:p>
        </p:txBody>
      </p:sp>
      <p:pic>
        <p:nvPicPr>
          <p:cNvPr id="2050" name="Picture 2">
            <a:extLst>
              <a:ext uri="{FF2B5EF4-FFF2-40B4-BE49-F238E27FC236}">
                <a16:creationId xmlns:a16="http://schemas.microsoft.com/office/drawing/2014/main" id="{64D41C20-4717-4B1D-BA33-191384B518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6457" y="3695019"/>
            <a:ext cx="4174571" cy="21731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1EAB8DA-E412-41D1-A839-C8B600F28862}"/>
              </a:ext>
            </a:extLst>
          </p:cNvPr>
          <p:cNvPicPr>
            <a:picLocks noChangeAspect="1"/>
          </p:cNvPicPr>
          <p:nvPr/>
        </p:nvPicPr>
        <p:blipFill>
          <a:blip r:embed="rId3"/>
          <a:stretch>
            <a:fillRect/>
          </a:stretch>
        </p:blipFill>
        <p:spPr>
          <a:xfrm>
            <a:off x="7789122" y="1631202"/>
            <a:ext cx="4223163" cy="1647837"/>
          </a:xfrm>
          <a:prstGeom prst="rect">
            <a:avLst/>
          </a:prstGeom>
        </p:spPr>
      </p:pic>
    </p:spTree>
    <p:extLst>
      <p:ext uri="{BB962C8B-B14F-4D97-AF65-F5344CB8AC3E}">
        <p14:creationId xmlns:p14="http://schemas.microsoft.com/office/powerpoint/2010/main" val="2696690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831CE-665F-44E2-950B-E80297DAB9FC}"/>
              </a:ext>
            </a:extLst>
          </p:cNvPr>
          <p:cNvSpPr>
            <a:spLocks noGrp="1"/>
          </p:cNvSpPr>
          <p:nvPr>
            <p:ph idx="1"/>
          </p:nvPr>
        </p:nvSpPr>
        <p:spPr>
          <a:xfrm>
            <a:off x="1271463" y="1240221"/>
            <a:ext cx="6670753" cy="4936742"/>
          </a:xfrm>
        </p:spPr>
        <p:txBody>
          <a:bodyPr/>
          <a:lstStyle/>
          <a:p>
            <a:pPr marL="0" indent="0">
              <a:buNone/>
            </a:pPr>
            <a:r>
              <a:rPr lang="en-AU" b="1" dirty="0">
                <a:solidFill>
                  <a:srgbClr val="C00000"/>
                </a:solidFill>
              </a:rPr>
              <a:t>How does it work?</a:t>
            </a:r>
          </a:p>
          <a:p>
            <a:r>
              <a:rPr lang="en-AU" dirty="0"/>
              <a:t>The training process</a:t>
            </a:r>
          </a:p>
          <a:p>
            <a:pPr marL="971550" lvl="1" indent="-514350">
              <a:buFont typeface="+mj-lt"/>
              <a:buAutoNum type="arabicPeriod"/>
            </a:pPr>
            <a:r>
              <a:rPr lang="en-AU" dirty="0"/>
              <a:t>The input is encoded as distribution over the latent space</a:t>
            </a:r>
          </a:p>
          <a:p>
            <a:pPr marL="971550" lvl="1" indent="-514350">
              <a:buFont typeface="+mj-lt"/>
              <a:buAutoNum type="arabicPeriod"/>
            </a:pPr>
            <a:r>
              <a:rPr lang="en-AU" dirty="0"/>
              <a:t>A point from the latent space is sampled from that distribution</a:t>
            </a:r>
          </a:p>
          <a:p>
            <a:pPr marL="971550" lvl="1" indent="-514350">
              <a:buFont typeface="+mj-lt"/>
              <a:buAutoNum type="arabicPeriod"/>
            </a:pPr>
            <a:r>
              <a:rPr lang="en-AU" dirty="0"/>
              <a:t>The sampled point is decoded and the reconstruction error can be computed</a:t>
            </a:r>
          </a:p>
          <a:p>
            <a:pPr marL="971550" lvl="1" indent="-514350">
              <a:buFont typeface="+mj-lt"/>
              <a:buAutoNum type="arabicPeriod"/>
            </a:pPr>
            <a:r>
              <a:rPr lang="en-AU" dirty="0"/>
              <a:t>The reconstruction error is backpropagated through the network</a:t>
            </a:r>
          </a:p>
        </p:txBody>
      </p:sp>
      <p:sp>
        <p:nvSpPr>
          <p:cNvPr id="3" name="Slide Number Placeholder 2">
            <a:extLst>
              <a:ext uri="{FF2B5EF4-FFF2-40B4-BE49-F238E27FC236}">
                <a16:creationId xmlns:a16="http://schemas.microsoft.com/office/drawing/2014/main" id="{7E24530D-69B4-4C0F-AC76-479E9761D7B4}"/>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34</a:t>
            </a:fld>
            <a:endParaRPr lang="de-DE" altLang="de-DE" dirty="0">
              <a:solidFill>
                <a:srgbClr val="000000"/>
              </a:solidFill>
            </a:endParaRPr>
          </a:p>
        </p:txBody>
      </p:sp>
      <p:sp>
        <p:nvSpPr>
          <p:cNvPr id="4" name="Title 3">
            <a:extLst>
              <a:ext uri="{FF2B5EF4-FFF2-40B4-BE49-F238E27FC236}">
                <a16:creationId xmlns:a16="http://schemas.microsoft.com/office/drawing/2014/main" id="{3C3E7314-0EA4-40E3-B819-E5FA619B114B}"/>
              </a:ext>
            </a:extLst>
          </p:cNvPr>
          <p:cNvSpPr>
            <a:spLocks noGrp="1"/>
          </p:cNvSpPr>
          <p:nvPr>
            <p:ph type="title"/>
          </p:nvPr>
        </p:nvSpPr>
        <p:spPr/>
        <p:txBody>
          <a:bodyPr/>
          <a:lstStyle/>
          <a:p>
            <a:r>
              <a:rPr lang="en-AU" dirty="0"/>
              <a:t>Variational Autoencoders</a:t>
            </a:r>
          </a:p>
        </p:txBody>
      </p:sp>
      <p:grpSp>
        <p:nvGrpSpPr>
          <p:cNvPr id="30" name="Group 29">
            <a:extLst>
              <a:ext uri="{FF2B5EF4-FFF2-40B4-BE49-F238E27FC236}">
                <a16:creationId xmlns:a16="http://schemas.microsoft.com/office/drawing/2014/main" id="{F4344B42-5B50-498A-A89D-58E46ABFC76E}"/>
              </a:ext>
            </a:extLst>
          </p:cNvPr>
          <p:cNvGrpSpPr/>
          <p:nvPr/>
        </p:nvGrpSpPr>
        <p:grpSpPr>
          <a:xfrm>
            <a:off x="8580842" y="996604"/>
            <a:ext cx="3140147" cy="5530799"/>
            <a:chOff x="8325872" y="717538"/>
            <a:chExt cx="3140147" cy="5530799"/>
          </a:xfrm>
        </p:grpSpPr>
        <p:grpSp>
          <p:nvGrpSpPr>
            <p:cNvPr id="28" name="Group 27">
              <a:extLst>
                <a:ext uri="{FF2B5EF4-FFF2-40B4-BE49-F238E27FC236}">
                  <a16:creationId xmlns:a16="http://schemas.microsoft.com/office/drawing/2014/main" id="{DC0370F6-5B12-415A-9C73-28944F100836}"/>
                </a:ext>
              </a:extLst>
            </p:cNvPr>
            <p:cNvGrpSpPr/>
            <p:nvPr/>
          </p:nvGrpSpPr>
          <p:grpSpPr>
            <a:xfrm>
              <a:off x="8325872" y="717538"/>
              <a:ext cx="2762997" cy="5530799"/>
              <a:chOff x="8838495" y="662118"/>
              <a:chExt cx="2762997" cy="553079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2D2C748-3D70-4893-8328-C1591976FD21}"/>
                      </a:ext>
                    </a:extLst>
                  </p:cNvPr>
                  <p:cNvSpPr txBox="1"/>
                  <p:nvPr/>
                </p:nvSpPr>
                <p:spPr>
                  <a:xfrm>
                    <a:off x="9304588" y="662118"/>
                    <a:ext cx="1830813" cy="830997"/>
                  </a:xfrm>
                  <a:prstGeom prst="rect">
                    <a:avLst/>
                  </a:prstGeom>
                  <a:noFill/>
                </p:spPr>
                <p:txBody>
                  <a:bodyPr wrap="square" rtlCol="0">
                    <a:spAutoFit/>
                  </a:bodyPr>
                  <a:lstStyle/>
                  <a:p>
                    <a:pPr algn="ctr"/>
                    <a:r>
                      <a:rPr lang="en-AU" sz="2400" dirty="0"/>
                      <a:t>Input </a:t>
                    </a:r>
                    <a:endParaRPr lang="en-AU"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AU" sz="2400" i="1" dirty="0" smtClean="0">
                              <a:latin typeface="Cambria Math" panose="02040503050406030204" pitchFamily="18" charset="0"/>
                            </a:rPr>
                            <m:t>𝑥</m:t>
                          </m:r>
                        </m:oMath>
                      </m:oMathPara>
                    </a14:m>
                    <a:endParaRPr lang="en-AU" sz="2400" dirty="0"/>
                  </a:p>
                </p:txBody>
              </p:sp>
            </mc:Choice>
            <mc:Fallback xmlns="">
              <p:sp>
                <p:nvSpPr>
                  <p:cNvPr id="5" name="TextBox 4">
                    <a:extLst>
                      <a:ext uri="{FF2B5EF4-FFF2-40B4-BE49-F238E27FC236}">
                        <a16:creationId xmlns:a16="http://schemas.microsoft.com/office/drawing/2014/main" id="{F2D2C748-3D70-4893-8328-C1591976FD21}"/>
                      </a:ext>
                    </a:extLst>
                  </p:cNvPr>
                  <p:cNvSpPr txBox="1">
                    <a:spLocks noRot="1" noChangeAspect="1" noMove="1" noResize="1" noEditPoints="1" noAdjustHandles="1" noChangeArrowheads="1" noChangeShapeType="1" noTextEdit="1"/>
                  </p:cNvSpPr>
                  <p:nvPr/>
                </p:nvSpPr>
                <p:spPr>
                  <a:xfrm>
                    <a:off x="9304588" y="662118"/>
                    <a:ext cx="1830813" cy="830997"/>
                  </a:xfrm>
                  <a:prstGeom prst="rect">
                    <a:avLst/>
                  </a:prstGeom>
                  <a:blipFill>
                    <a:blip r:embed="rId2"/>
                    <a:stretch>
                      <a:fillRect t="-5839"/>
                    </a:stretch>
                  </a:blipFill>
                </p:spPr>
                <p:txBody>
                  <a:bodyPr/>
                  <a:lstStyle/>
                  <a:p>
                    <a:r>
                      <a:rPr lang="en-AU">
                        <a:noFill/>
                      </a:rPr>
                      <a:t> </a:t>
                    </a:r>
                  </a:p>
                </p:txBody>
              </p:sp>
            </mc:Fallback>
          </mc:AlternateContent>
          <p:grpSp>
            <p:nvGrpSpPr>
              <p:cNvPr id="27" name="Group 26">
                <a:extLst>
                  <a:ext uri="{FF2B5EF4-FFF2-40B4-BE49-F238E27FC236}">
                    <a16:creationId xmlns:a16="http://schemas.microsoft.com/office/drawing/2014/main" id="{4129A4B2-0F40-41A4-9DEA-A0DC62BC234E}"/>
                  </a:ext>
                </a:extLst>
              </p:cNvPr>
              <p:cNvGrpSpPr/>
              <p:nvPr/>
            </p:nvGrpSpPr>
            <p:grpSpPr>
              <a:xfrm>
                <a:off x="8838495" y="1493115"/>
                <a:ext cx="2762997" cy="4699802"/>
                <a:chOff x="8838495" y="1493115"/>
                <a:chExt cx="2762997" cy="469980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1831AC-EF06-4970-BD59-05C38077DD7F}"/>
                        </a:ext>
                      </a:extLst>
                    </p:cNvPr>
                    <p:cNvSpPr txBox="1"/>
                    <p:nvPr/>
                  </p:nvSpPr>
                  <p:spPr>
                    <a:xfrm>
                      <a:off x="8924093" y="2014241"/>
                      <a:ext cx="2585958" cy="830997"/>
                    </a:xfrm>
                    <a:prstGeom prst="rect">
                      <a:avLst/>
                    </a:prstGeom>
                    <a:noFill/>
                  </p:spPr>
                  <p:txBody>
                    <a:bodyPr wrap="square" rtlCol="0">
                      <a:spAutoFit/>
                    </a:bodyPr>
                    <a:lstStyle/>
                    <a:p>
                      <a:pPr algn="ctr"/>
                      <a:r>
                        <a:rPr lang="en-AU" sz="2400" dirty="0"/>
                        <a:t>Latent Distribution</a:t>
                      </a:r>
                    </a:p>
                    <a:p>
                      <a:pPr algn="ctr"/>
                      <a14:m>
                        <m:oMathPara xmlns:m="http://schemas.openxmlformats.org/officeDocument/2006/math">
                          <m:oMathParaPr>
                            <m:jc m:val="centerGroup"/>
                          </m:oMathParaPr>
                          <m:oMath xmlns:m="http://schemas.openxmlformats.org/officeDocument/2006/math">
                            <m:r>
                              <a:rPr lang="en-AU" sz="2400" b="0" i="1" dirty="0" smtClean="0">
                                <a:latin typeface="Cambria Math" panose="02040503050406030204" pitchFamily="18" charset="0"/>
                              </a:rPr>
                              <m:t>𝑝</m:t>
                            </m:r>
                            <m:r>
                              <a:rPr lang="en-AU" sz="2400" b="0" i="1" dirty="0" smtClean="0">
                                <a:latin typeface="Cambria Math" panose="02040503050406030204" pitchFamily="18" charset="0"/>
                              </a:rPr>
                              <m:t>(</m:t>
                            </m:r>
                            <m:r>
                              <a:rPr lang="en-AU" sz="2400" b="0" i="1" dirty="0" smtClean="0">
                                <a:latin typeface="Cambria Math" panose="02040503050406030204" pitchFamily="18" charset="0"/>
                              </a:rPr>
                              <m:t>𝑧</m:t>
                            </m:r>
                            <m:r>
                              <a:rPr lang="en-AU" sz="2400" b="0" i="1" dirty="0" smtClean="0">
                                <a:latin typeface="Cambria Math" panose="02040503050406030204" pitchFamily="18" charset="0"/>
                              </a:rPr>
                              <m:t>|</m:t>
                            </m:r>
                            <m:r>
                              <a:rPr lang="en-AU" sz="2400" i="1" dirty="0" smtClean="0">
                                <a:latin typeface="Cambria Math" panose="02040503050406030204" pitchFamily="18" charset="0"/>
                              </a:rPr>
                              <m:t>𝑥</m:t>
                            </m:r>
                            <m:r>
                              <a:rPr lang="en-AU" sz="2400" b="0" i="1" dirty="0" smtClean="0">
                                <a:latin typeface="Cambria Math" panose="02040503050406030204" pitchFamily="18" charset="0"/>
                              </a:rPr>
                              <m:t>)</m:t>
                            </m:r>
                          </m:oMath>
                        </m:oMathPara>
                      </a14:m>
                      <a:endParaRPr lang="en-AU" sz="2400" dirty="0"/>
                    </a:p>
                  </p:txBody>
                </p:sp>
              </mc:Choice>
              <mc:Fallback xmlns="">
                <p:sp>
                  <p:nvSpPr>
                    <p:cNvPr id="7" name="TextBox 6">
                      <a:extLst>
                        <a:ext uri="{FF2B5EF4-FFF2-40B4-BE49-F238E27FC236}">
                          <a16:creationId xmlns:a16="http://schemas.microsoft.com/office/drawing/2014/main" id="{8E1831AC-EF06-4970-BD59-05C38077DD7F}"/>
                        </a:ext>
                      </a:extLst>
                    </p:cNvPr>
                    <p:cNvSpPr txBox="1">
                      <a:spLocks noRot="1" noChangeAspect="1" noMove="1" noResize="1" noEditPoints="1" noAdjustHandles="1" noChangeArrowheads="1" noChangeShapeType="1" noTextEdit="1"/>
                    </p:cNvSpPr>
                    <p:nvPr/>
                  </p:nvSpPr>
                  <p:spPr>
                    <a:xfrm>
                      <a:off x="8924093" y="2014241"/>
                      <a:ext cx="2585958" cy="830997"/>
                    </a:xfrm>
                    <a:prstGeom prst="rect">
                      <a:avLst/>
                    </a:prstGeom>
                    <a:blipFill>
                      <a:blip r:embed="rId3"/>
                      <a:stretch>
                        <a:fillRect l="-1887" t="-5839" r="-1415" b="-875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0D54CA-11F3-49FE-BBBA-D5E8FAFB54D6}"/>
                        </a:ext>
                      </a:extLst>
                    </p:cNvPr>
                    <p:cNvSpPr txBox="1"/>
                    <p:nvPr/>
                  </p:nvSpPr>
                  <p:spPr>
                    <a:xfrm>
                      <a:off x="9015534" y="3621320"/>
                      <a:ext cx="2408921" cy="1200329"/>
                    </a:xfrm>
                    <a:prstGeom prst="rect">
                      <a:avLst/>
                    </a:prstGeom>
                    <a:noFill/>
                  </p:spPr>
                  <p:txBody>
                    <a:bodyPr wrap="square" rtlCol="0">
                      <a:spAutoFit/>
                    </a:bodyPr>
                    <a:lstStyle/>
                    <a:p>
                      <a:pPr algn="ctr"/>
                      <a:r>
                        <a:rPr lang="en-AU" sz="2400" dirty="0"/>
                        <a:t>Sampled Latent Representation</a:t>
                      </a:r>
                    </a:p>
                    <a:p>
                      <a:pPr algn="ctr"/>
                      <a14:m>
                        <m:oMathPara xmlns:m="http://schemas.openxmlformats.org/officeDocument/2006/math">
                          <m:oMathParaPr>
                            <m:jc m:val="centerGroup"/>
                          </m:oMathParaPr>
                          <m:oMath xmlns:m="http://schemas.openxmlformats.org/officeDocument/2006/math">
                            <m:r>
                              <a:rPr lang="en-AU" sz="2400" b="0" i="1" dirty="0" smtClean="0">
                                <a:latin typeface="Cambria Math" panose="02040503050406030204" pitchFamily="18" charset="0"/>
                              </a:rPr>
                              <m:t>𝑧</m:t>
                            </m:r>
                            <m:r>
                              <a:rPr lang="en-AU" sz="2400" b="0" i="1" dirty="0" smtClean="0">
                                <a:latin typeface="Cambria Math" panose="02040503050406030204" pitchFamily="18" charset="0"/>
                              </a:rPr>
                              <m:t>~</m:t>
                            </m:r>
                            <m:r>
                              <a:rPr lang="en-AU" sz="2400" b="0" i="1" dirty="0" smtClean="0">
                                <a:latin typeface="Cambria Math" panose="02040503050406030204" pitchFamily="18" charset="0"/>
                              </a:rPr>
                              <m:t>𝑝</m:t>
                            </m:r>
                            <m:r>
                              <a:rPr lang="en-AU" sz="2400" b="0" i="1" dirty="0" smtClean="0">
                                <a:latin typeface="Cambria Math" panose="02040503050406030204" pitchFamily="18" charset="0"/>
                              </a:rPr>
                              <m:t>(</m:t>
                            </m:r>
                            <m:r>
                              <a:rPr lang="en-AU" sz="2400" b="0" i="1" dirty="0" smtClean="0">
                                <a:latin typeface="Cambria Math" panose="02040503050406030204" pitchFamily="18" charset="0"/>
                              </a:rPr>
                              <m:t>𝑧</m:t>
                            </m:r>
                            <m:r>
                              <a:rPr lang="en-AU" sz="2400" b="0" i="1" dirty="0" smtClean="0">
                                <a:latin typeface="Cambria Math" panose="02040503050406030204" pitchFamily="18" charset="0"/>
                              </a:rPr>
                              <m:t>|</m:t>
                            </m:r>
                            <m:r>
                              <a:rPr lang="en-AU" sz="2400" i="1" dirty="0" smtClean="0">
                                <a:latin typeface="Cambria Math" panose="02040503050406030204" pitchFamily="18" charset="0"/>
                              </a:rPr>
                              <m:t>𝑥</m:t>
                            </m:r>
                            <m:r>
                              <a:rPr lang="en-AU" sz="2400" b="0" i="1" dirty="0" smtClean="0">
                                <a:latin typeface="Cambria Math" panose="02040503050406030204" pitchFamily="18" charset="0"/>
                              </a:rPr>
                              <m:t>)</m:t>
                            </m:r>
                          </m:oMath>
                        </m:oMathPara>
                      </a14:m>
                      <a:endParaRPr lang="en-AU" sz="2400" dirty="0"/>
                    </a:p>
                  </p:txBody>
                </p:sp>
              </mc:Choice>
              <mc:Fallback xmlns="">
                <p:sp>
                  <p:nvSpPr>
                    <p:cNvPr id="8" name="TextBox 7">
                      <a:extLst>
                        <a:ext uri="{FF2B5EF4-FFF2-40B4-BE49-F238E27FC236}">
                          <a16:creationId xmlns:a16="http://schemas.microsoft.com/office/drawing/2014/main" id="{510D54CA-11F3-49FE-BBBA-D5E8FAFB54D6}"/>
                        </a:ext>
                      </a:extLst>
                    </p:cNvPr>
                    <p:cNvSpPr txBox="1">
                      <a:spLocks noRot="1" noChangeAspect="1" noMove="1" noResize="1" noEditPoints="1" noAdjustHandles="1" noChangeArrowheads="1" noChangeShapeType="1" noTextEdit="1"/>
                    </p:cNvSpPr>
                    <p:nvPr/>
                  </p:nvSpPr>
                  <p:spPr>
                    <a:xfrm>
                      <a:off x="9015534" y="3621320"/>
                      <a:ext cx="2408921" cy="1200329"/>
                    </a:xfrm>
                    <a:prstGeom prst="rect">
                      <a:avLst/>
                    </a:prstGeom>
                    <a:blipFill>
                      <a:blip r:embed="rId4"/>
                      <a:stretch>
                        <a:fillRect t="-4061" b="-6091"/>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985597-45B0-4446-8C42-D44E3C07B498}"/>
                        </a:ext>
                      </a:extLst>
                    </p:cNvPr>
                    <p:cNvSpPr txBox="1"/>
                    <p:nvPr/>
                  </p:nvSpPr>
                  <p:spPr>
                    <a:xfrm>
                      <a:off x="8838495" y="5361920"/>
                      <a:ext cx="2762997" cy="830997"/>
                    </a:xfrm>
                    <a:prstGeom prst="rect">
                      <a:avLst/>
                    </a:prstGeom>
                    <a:noFill/>
                  </p:spPr>
                  <p:txBody>
                    <a:bodyPr wrap="square" rtlCol="0">
                      <a:spAutoFit/>
                    </a:bodyPr>
                    <a:lstStyle/>
                    <a:p>
                      <a:pPr algn="ctr"/>
                      <a:r>
                        <a:rPr lang="en-AU" sz="2400" dirty="0"/>
                        <a:t>Reconstructed Input</a:t>
                      </a:r>
                    </a:p>
                    <a:p>
                      <a:pPr algn="ctr"/>
                      <a14:m>
                        <m:oMathPara xmlns:m="http://schemas.openxmlformats.org/officeDocument/2006/math">
                          <m:oMathParaPr>
                            <m:jc m:val="centerGroup"/>
                          </m:oMathParaPr>
                          <m:oMath xmlns:m="http://schemas.openxmlformats.org/officeDocument/2006/math">
                            <m:r>
                              <a:rPr lang="en-AU" sz="2400" b="0" i="1" dirty="0" smtClean="0">
                                <a:latin typeface="Cambria Math" panose="02040503050406030204" pitchFamily="18" charset="0"/>
                              </a:rPr>
                              <m:t>𝑑</m:t>
                            </m:r>
                            <m:r>
                              <a:rPr lang="en-AU" sz="2400" b="0" i="1" dirty="0" smtClean="0">
                                <a:latin typeface="Cambria Math" panose="02040503050406030204" pitchFamily="18" charset="0"/>
                              </a:rPr>
                              <m:t>(</m:t>
                            </m:r>
                            <m:r>
                              <a:rPr lang="en-AU" sz="2400" b="0" i="1" dirty="0" smtClean="0">
                                <a:latin typeface="Cambria Math" panose="02040503050406030204" pitchFamily="18" charset="0"/>
                              </a:rPr>
                              <m:t>𝑧</m:t>
                            </m:r>
                            <m:r>
                              <a:rPr lang="en-AU" sz="2400" b="0" i="1" dirty="0" smtClean="0">
                                <a:latin typeface="Cambria Math" panose="02040503050406030204" pitchFamily="18" charset="0"/>
                              </a:rPr>
                              <m:t>)</m:t>
                            </m:r>
                          </m:oMath>
                        </m:oMathPara>
                      </a14:m>
                      <a:endParaRPr lang="en-AU" sz="2400" dirty="0"/>
                    </a:p>
                  </p:txBody>
                </p:sp>
              </mc:Choice>
              <mc:Fallback xmlns="">
                <p:sp>
                  <p:nvSpPr>
                    <p:cNvPr id="9" name="TextBox 8">
                      <a:extLst>
                        <a:ext uri="{FF2B5EF4-FFF2-40B4-BE49-F238E27FC236}">
                          <a16:creationId xmlns:a16="http://schemas.microsoft.com/office/drawing/2014/main" id="{49985597-45B0-4446-8C42-D44E3C07B498}"/>
                        </a:ext>
                      </a:extLst>
                    </p:cNvPr>
                    <p:cNvSpPr txBox="1">
                      <a:spLocks noRot="1" noChangeAspect="1" noMove="1" noResize="1" noEditPoints="1" noAdjustHandles="1" noChangeArrowheads="1" noChangeShapeType="1" noTextEdit="1"/>
                    </p:cNvSpPr>
                    <p:nvPr/>
                  </p:nvSpPr>
                  <p:spPr>
                    <a:xfrm>
                      <a:off x="8838495" y="5361920"/>
                      <a:ext cx="2762997" cy="830997"/>
                    </a:xfrm>
                    <a:prstGeom prst="rect">
                      <a:avLst/>
                    </a:prstGeom>
                    <a:blipFill>
                      <a:blip r:embed="rId5"/>
                      <a:stretch>
                        <a:fillRect l="-2428" t="-5839" r="-1987" b="-8759"/>
                      </a:stretch>
                    </a:blipFill>
                  </p:spPr>
                  <p:txBody>
                    <a:bodyPr/>
                    <a:lstStyle/>
                    <a:p>
                      <a:r>
                        <a:rPr lang="en-AU">
                          <a:noFill/>
                        </a:rPr>
                        <a:t> </a:t>
                      </a:r>
                    </a:p>
                  </p:txBody>
                </p:sp>
              </mc:Fallback>
            </mc:AlternateContent>
            <p:cxnSp>
              <p:nvCxnSpPr>
                <p:cNvPr id="10" name="Straight Arrow Connector 9">
                  <a:extLst>
                    <a:ext uri="{FF2B5EF4-FFF2-40B4-BE49-F238E27FC236}">
                      <a16:creationId xmlns:a16="http://schemas.microsoft.com/office/drawing/2014/main" id="{64665567-B383-4A12-B5EC-11A0AB607BC7}"/>
                    </a:ext>
                  </a:extLst>
                </p:cNvPr>
                <p:cNvCxnSpPr>
                  <a:cxnSpLocks/>
                  <a:stCxn id="5" idx="2"/>
                  <a:endCxn id="7" idx="0"/>
                </p:cNvCxnSpPr>
                <p:nvPr/>
              </p:nvCxnSpPr>
              <p:spPr bwMode="auto">
                <a:xfrm flipH="1">
                  <a:off x="10217072" y="1493115"/>
                  <a:ext cx="2923" cy="521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F40A683F-1866-400B-BA98-96ADCBD9AA2E}"/>
                    </a:ext>
                  </a:extLst>
                </p:cNvPr>
                <p:cNvCxnSpPr>
                  <a:cxnSpLocks/>
                  <a:stCxn id="7" idx="2"/>
                  <a:endCxn id="8" idx="0"/>
                </p:cNvCxnSpPr>
                <p:nvPr/>
              </p:nvCxnSpPr>
              <p:spPr bwMode="auto">
                <a:xfrm>
                  <a:off x="10217072" y="2845238"/>
                  <a:ext cx="2923" cy="7760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48CBF39E-97BA-4E1E-9D5A-272186A65817}"/>
                    </a:ext>
                  </a:extLst>
                </p:cNvPr>
                <p:cNvCxnSpPr>
                  <a:cxnSpLocks/>
                  <a:stCxn id="8" idx="2"/>
                  <a:endCxn id="9" idx="0"/>
                </p:cNvCxnSpPr>
                <p:nvPr/>
              </p:nvCxnSpPr>
              <p:spPr bwMode="auto">
                <a:xfrm flipH="1">
                  <a:off x="10219994" y="4821649"/>
                  <a:ext cx="1" cy="54027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9" name="TextBox 28">
              <a:extLst>
                <a:ext uri="{FF2B5EF4-FFF2-40B4-BE49-F238E27FC236}">
                  <a16:creationId xmlns:a16="http://schemas.microsoft.com/office/drawing/2014/main" id="{E3EE86FF-5ACB-4811-8623-669B6B217120}"/>
                </a:ext>
              </a:extLst>
            </p:cNvPr>
            <p:cNvSpPr txBox="1"/>
            <p:nvPr/>
          </p:nvSpPr>
          <p:spPr>
            <a:xfrm>
              <a:off x="9937355" y="3101167"/>
              <a:ext cx="1456421" cy="369332"/>
            </a:xfrm>
            <a:prstGeom prst="rect">
              <a:avLst/>
            </a:prstGeom>
            <a:noFill/>
          </p:spPr>
          <p:txBody>
            <a:bodyPr wrap="square" rtlCol="0">
              <a:spAutoFit/>
            </a:bodyPr>
            <a:lstStyle/>
            <a:p>
              <a:r>
                <a:rPr lang="en-AU" dirty="0">
                  <a:solidFill>
                    <a:schemeClr val="bg2"/>
                  </a:solidFill>
                </a:rPr>
                <a:t>Sampling</a:t>
              </a:r>
            </a:p>
          </p:txBody>
        </p:sp>
        <p:sp>
          <p:nvSpPr>
            <p:cNvPr id="31" name="TextBox 30">
              <a:extLst>
                <a:ext uri="{FF2B5EF4-FFF2-40B4-BE49-F238E27FC236}">
                  <a16:creationId xmlns:a16="http://schemas.microsoft.com/office/drawing/2014/main" id="{F7834B5F-15DB-409E-B891-60B6F989D915}"/>
                </a:ext>
              </a:extLst>
            </p:cNvPr>
            <p:cNvSpPr txBox="1"/>
            <p:nvPr/>
          </p:nvSpPr>
          <p:spPr>
            <a:xfrm>
              <a:off x="10009597" y="1597209"/>
              <a:ext cx="1456421" cy="369332"/>
            </a:xfrm>
            <a:prstGeom prst="rect">
              <a:avLst/>
            </a:prstGeom>
            <a:noFill/>
          </p:spPr>
          <p:txBody>
            <a:bodyPr wrap="square" rtlCol="0">
              <a:spAutoFit/>
            </a:bodyPr>
            <a:lstStyle/>
            <a:p>
              <a:r>
                <a:rPr lang="en-AU" dirty="0">
                  <a:solidFill>
                    <a:schemeClr val="bg2"/>
                  </a:solidFill>
                </a:rPr>
                <a:t>Encoding</a:t>
              </a:r>
            </a:p>
          </p:txBody>
        </p:sp>
        <p:sp>
          <p:nvSpPr>
            <p:cNvPr id="32" name="TextBox 31">
              <a:extLst>
                <a:ext uri="{FF2B5EF4-FFF2-40B4-BE49-F238E27FC236}">
                  <a16:creationId xmlns:a16="http://schemas.microsoft.com/office/drawing/2014/main" id="{72F1399D-64D0-41F6-BD10-91A49A942359}"/>
                </a:ext>
              </a:extLst>
            </p:cNvPr>
            <p:cNvSpPr txBox="1"/>
            <p:nvPr/>
          </p:nvSpPr>
          <p:spPr>
            <a:xfrm>
              <a:off x="10009598" y="4973873"/>
              <a:ext cx="1456421" cy="369332"/>
            </a:xfrm>
            <a:prstGeom prst="rect">
              <a:avLst/>
            </a:prstGeom>
            <a:noFill/>
          </p:spPr>
          <p:txBody>
            <a:bodyPr wrap="square" rtlCol="0">
              <a:spAutoFit/>
            </a:bodyPr>
            <a:lstStyle/>
            <a:p>
              <a:r>
                <a:rPr lang="en-AU" dirty="0">
                  <a:solidFill>
                    <a:schemeClr val="bg2"/>
                  </a:solidFill>
                </a:rPr>
                <a:t>Decoding</a:t>
              </a:r>
            </a:p>
          </p:txBody>
        </p:sp>
      </p:grpSp>
    </p:spTree>
    <p:extLst>
      <p:ext uri="{BB962C8B-B14F-4D97-AF65-F5344CB8AC3E}">
        <p14:creationId xmlns:p14="http://schemas.microsoft.com/office/powerpoint/2010/main" val="1844760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24530D-69B4-4C0F-AC76-479E9761D7B4}"/>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35</a:t>
            </a:fld>
            <a:endParaRPr lang="de-DE" altLang="de-DE" dirty="0">
              <a:solidFill>
                <a:srgbClr val="000000"/>
              </a:solidFill>
            </a:endParaRPr>
          </a:p>
        </p:txBody>
      </p:sp>
      <p:sp>
        <p:nvSpPr>
          <p:cNvPr id="4" name="Title 3">
            <a:extLst>
              <a:ext uri="{FF2B5EF4-FFF2-40B4-BE49-F238E27FC236}">
                <a16:creationId xmlns:a16="http://schemas.microsoft.com/office/drawing/2014/main" id="{3C3E7314-0EA4-40E3-B819-E5FA619B114B}"/>
              </a:ext>
            </a:extLst>
          </p:cNvPr>
          <p:cNvSpPr>
            <a:spLocks noGrp="1"/>
          </p:cNvSpPr>
          <p:nvPr>
            <p:ph type="title"/>
          </p:nvPr>
        </p:nvSpPr>
        <p:spPr/>
        <p:txBody>
          <a:bodyPr/>
          <a:lstStyle/>
          <a:p>
            <a:r>
              <a:rPr lang="en-AU" dirty="0"/>
              <a:t>Variational Autoencoders</a:t>
            </a:r>
          </a:p>
        </p:txBody>
      </p:sp>
      <p:sp>
        <p:nvSpPr>
          <p:cNvPr id="6" name="Content Placeholder 5">
            <a:extLst>
              <a:ext uri="{FF2B5EF4-FFF2-40B4-BE49-F238E27FC236}">
                <a16:creationId xmlns:a16="http://schemas.microsoft.com/office/drawing/2014/main" id="{7BF893A2-3F91-446C-B9AF-1330C0C5FC80}"/>
              </a:ext>
            </a:extLst>
          </p:cNvPr>
          <p:cNvSpPr>
            <a:spLocks noGrp="1"/>
          </p:cNvSpPr>
          <p:nvPr>
            <p:ph idx="1"/>
          </p:nvPr>
        </p:nvSpPr>
        <p:spPr/>
        <p:txBody>
          <a:bodyPr/>
          <a:lstStyle/>
          <a:p>
            <a:pPr marL="0" indent="0">
              <a:buNone/>
            </a:pPr>
            <a:r>
              <a:rPr lang="en-AU" b="1" dirty="0">
                <a:solidFill>
                  <a:srgbClr val="C00000"/>
                </a:solidFill>
              </a:rPr>
              <a:t>How does it work?</a:t>
            </a:r>
          </a:p>
          <a:p>
            <a:r>
              <a:rPr lang="en-AU" dirty="0"/>
              <a:t>Loss function</a:t>
            </a:r>
          </a:p>
        </p:txBody>
      </p:sp>
      <p:pic>
        <p:nvPicPr>
          <p:cNvPr id="4098" name="Picture 2">
            <a:extLst>
              <a:ext uri="{FF2B5EF4-FFF2-40B4-BE49-F238E27FC236}">
                <a16:creationId xmlns:a16="http://schemas.microsoft.com/office/drawing/2014/main" id="{A0B5BE2F-A88B-4FC3-B024-D5BD55B83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605" y="2324618"/>
            <a:ext cx="7256380" cy="35252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D37F91-FB22-4C83-9356-CA7DBBAA0E17}"/>
              </a:ext>
            </a:extLst>
          </p:cNvPr>
          <p:cNvSpPr txBox="1"/>
          <p:nvPr/>
        </p:nvSpPr>
        <p:spPr>
          <a:xfrm>
            <a:off x="304800" y="2917860"/>
            <a:ext cx="2952207" cy="1908215"/>
          </a:xfrm>
          <a:prstGeom prst="rect">
            <a:avLst/>
          </a:prstGeom>
          <a:noFill/>
        </p:spPr>
        <p:txBody>
          <a:bodyPr wrap="square" rtlCol="0">
            <a:spAutoFit/>
          </a:bodyPr>
          <a:lstStyle/>
          <a:p>
            <a:pPr algn="just"/>
            <a:r>
              <a:rPr lang="en-AU" sz="2000" b="1" dirty="0"/>
              <a:t>Generative loss:</a:t>
            </a:r>
            <a:r>
              <a:rPr lang="en-AU" sz="2000" dirty="0"/>
              <a:t> which is a mean squared error that measures how accurately the network reconstructed the images</a:t>
            </a:r>
          </a:p>
          <a:p>
            <a:endParaRPr lang="en-AU" dirty="0"/>
          </a:p>
        </p:txBody>
      </p:sp>
      <p:sp>
        <p:nvSpPr>
          <p:cNvPr id="8" name="TextBox 7">
            <a:extLst>
              <a:ext uri="{FF2B5EF4-FFF2-40B4-BE49-F238E27FC236}">
                <a16:creationId xmlns:a16="http://schemas.microsoft.com/office/drawing/2014/main" id="{67E7AA80-05E2-49EE-8553-41DC0C4597EE}"/>
              </a:ext>
            </a:extLst>
          </p:cNvPr>
          <p:cNvSpPr txBox="1"/>
          <p:nvPr/>
        </p:nvSpPr>
        <p:spPr>
          <a:xfrm>
            <a:off x="9405259" y="2702857"/>
            <a:ext cx="2481941" cy="1938992"/>
          </a:xfrm>
          <a:prstGeom prst="rect">
            <a:avLst/>
          </a:prstGeom>
          <a:noFill/>
        </p:spPr>
        <p:txBody>
          <a:bodyPr wrap="square" rtlCol="0">
            <a:spAutoFit/>
          </a:bodyPr>
          <a:lstStyle/>
          <a:p>
            <a:pPr algn="just"/>
            <a:r>
              <a:rPr lang="en-AU" sz="2000" b="1" dirty="0"/>
              <a:t>Latent loss: </a:t>
            </a:r>
            <a:r>
              <a:rPr lang="en-AU" sz="2000" dirty="0"/>
              <a:t>which is the KL divergence that measures how closely the latent variables match a unit gaussian</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A8B05BF2-2308-4C3B-A566-F2B7A93E1F98}"/>
                  </a:ext>
                </a:extLst>
              </p:cNvPr>
              <p:cNvGraphicFramePr>
                <a:graphicFrameLocks noGrp="1"/>
              </p:cNvGraphicFramePr>
              <p:nvPr>
                <p:extLst>
                  <p:ext uri="{D42A27DB-BD31-4B8C-83A1-F6EECF244321}">
                    <p14:modId xmlns:p14="http://schemas.microsoft.com/office/powerpoint/2010/main" val="3933144202"/>
                  </p:ext>
                </p:extLst>
              </p:nvPr>
            </p:nvGraphicFramePr>
            <p:xfrm>
              <a:off x="2372015" y="5041328"/>
              <a:ext cx="7740828" cy="1023746"/>
            </p:xfrm>
            <a:graphic>
              <a:graphicData uri="http://schemas.openxmlformats.org/drawingml/2006/table">
                <a:tbl>
                  <a:tblPr firstRow="1" bandRow="1">
                    <a:tableStyleId>{69CF1AB2-1976-4502-BF36-3FF5EA218861}</a:tableStyleId>
                  </a:tblPr>
                  <a:tblGrid>
                    <a:gridCol w="7740828">
                      <a:extLst>
                        <a:ext uri="{9D8B030D-6E8A-4147-A177-3AD203B41FA5}">
                          <a16:colId xmlns:a16="http://schemas.microsoft.com/office/drawing/2014/main" val="20000"/>
                        </a:ext>
                      </a:extLst>
                    </a:gridCol>
                  </a:tblGrid>
                  <a:tr h="102374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AU" sz="2400" b="0" i="1" smtClean="0">
                                    <a:solidFill>
                                      <a:schemeClr val="tx1"/>
                                    </a:solidFill>
                                    <a:latin typeface="Cambria Math" panose="02040503050406030204" pitchFamily="18" charset="0"/>
                                  </a:rPr>
                                  <m:t>𝑉</m:t>
                                </m:r>
                                <m:r>
                                  <a:rPr lang="en-AU" sz="2400" b="0">
                                    <a:solidFill>
                                      <a:schemeClr val="tx1"/>
                                    </a:solidFill>
                                    <a:latin typeface="Cambria Math" panose="02040503050406030204" pitchFamily="18" charset="0"/>
                                  </a:rPr>
                                  <m:t>=</m:t>
                                </m:r>
                                <m:sSup>
                                  <m:sSupPr>
                                    <m:ctrlPr>
                                      <a:rPr lang="en-AU" sz="2400" b="0" i="1" smtClean="0">
                                        <a:solidFill>
                                          <a:schemeClr val="tx1"/>
                                        </a:solidFill>
                                        <a:latin typeface="Cambria Math" panose="02040503050406030204" pitchFamily="18" charset="0"/>
                                      </a:rPr>
                                    </m:ctrlPr>
                                  </m:sSupPr>
                                  <m:e>
                                    <m:d>
                                      <m:dPr>
                                        <m:begChr m:val="‖"/>
                                        <m:endChr m:val="‖"/>
                                        <m:ctrlPr>
                                          <a:rPr lang="en-AU" sz="2400" b="0" i="1" smtClean="0">
                                            <a:solidFill>
                                              <a:schemeClr val="tx1"/>
                                            </a:solidFill>
                                            <a:latin typeface="Cambria Math" panose="02040503050406030204" pitchFamily="18" charset="0"/>
                                          </a:rPr>
                                        </m:ctrlPr>
                                      </m:dPr>
                                      <m:e>
                                        <m:r>
                                          <a:rPr lang="en-AU" sz="2400" b="0" i="1" smtClean="0">
                                            <a:solidFill>
                                              <a:schemeClr val="tx1"/>
                                            </a:solidFill>
                                            <a:latin typeface="Cambria Math" panose="02040503050406030204" pitchFamily="18" charset="0"/>
                                          </a:rPr>
                                          <m:t>𝑥</m:t>
                                        </m:r>
                                        <m:r>
                                          <a:rPr lang="en-AU" sz="2400" b="0" i="1" smtClean="0">
                                            <a:solidFill>
                                              <a:schemeClr val="tx1"/>
                                            </a:solidFill>
                                            <a:latin typeface="Cambria Math" panose="02040503050406030204" pitchFamily="18" charset="0"/>
                                          </a:rPr>
                                          <m:t>=</m:t>
                                        </m:r>
                                        <m:r>
                                          <a:rPr lang="en-AU" sz="2400" b="0" i="1" smtClean="0">
                                            <a:solidFill>
                                              <a:schemeClr val="tx1"/>
                                            </a:solidFill>
                                            <a:latin typeface="Cambria Math" panose="02040503050406030204" pitchFamily="18" charset="0"/>
                                          </a:rPr>
                                          <m:t>𝑑</m:t>
                                        </m:r>
                                        <m:r>
                                          <a:rPr lang="en-AU" sz="2400" b="0" i="1" smtClean="0">
                                            <a:solidFill>
                                              <a:schemeClr val="tx1"/>
                                            </a:solidFill>
                                            <a:latin typeface="Cambria Math" panose="02040503050406030204" pitchFamily="18" charset="0"/>
                                          </a:rPr>
                                          <m:t>(</m:t>
                                        </m:r>
                                        <m:r>
                                          <a:rPr lang="en-AU" sz="2400" b="0" i="1" smtClean="0">
                                            <a:solidFill>
                                              <a:schemeClr val="tx1"/>
                                            </a:solidFill>
                                            <a:latin typeface="Cambria Math" panose="02040503050406030204" pitchFamily="18" charset="0"/>
                                          </a:rPr>
                                          <m:t>𝑧</m:t>
                                        </m:r>
                                        <m:r>
                                          <a:rPr lang="en-AU" sz="2400" b="0" i="1" smtClean="0">
                                            <a:solidFill>
                                              <a:schemeClr val="tx1"/>
                                            </a:solidFill>
                                            <a:latin typeface="Cambria Math" panose="02040503050406030204" pitchFamily="18" charset="0"/>
                                          </a:rPr>
                                          <m:t>)</m:t>
                                        </m:r>
                                      </m:e>
                                    </m:d>
                                  </m:e>
                                  <m:sup>
                                    <m:r>
                                      <a:rPr lang="en-AU" sz="2400" b="0" i="1" smtClean="0">
                                        <a:solidFill>
                                          <a:schemeClr val="tx1"/>
                                        </a:solidFill>
                                        <a:latin typeface="Cambria Math" panose="02040503050406030204" pitchFamily="18" charset="0"/>
                                      </a:rPr>
                                      <m:t>2</m:t>
                                    </m:r>
                                  </m:sup>
                                </m:sSup>
                                <m:r>
                                  <a:rPr lang="en-AU" sz="2400" b="0" i="1" smtClean="0">
                                    <a:solidFill>
                                      <a:schemeClr val="tx1"/>
                                    </a:solidFill>
                                    <a:latin typeface="Cambria Math" panose="02040503050406030204" pitchFamily="18" charset="0"/>
                                  </a:rPr>
                                  <m:t>+</m:t>
                                </m:r>
                                <m:r>
                                  <a:rPr lang="en-AU" sz="2400" b="0" i="1" smtClean="0">
                                    <a:solidFill>
                                      <a:schemeClr val="tx1"/>
                                    </a:solidFill>
                                    <a:latin typeface="Cambria Math" panose="02040503050406030204" pitchFamily="18" charset="0"/>
                                  </a:rPr>
                                  <m:t>𝐾𝐿</m:t>
                                </m:r>
                                <m:d>
                                  <m:dPr>
                                    <m:begChr m:val="["/>
                                    <m:endChr m:val="]"/>
                                    <m:ctrlPr>
                                      <a:rPr lang="en-AU" sz="2400" b="0" i="1" smtClean="0">
                                        <a:solidFill>
                                          <a:schemeClr val="tx1"/>
                                        </a:solidFill>
                                        <a:latin typeface="Cambria Math" panose="02040503050406030204" pitchFamily="18" charset="0"/>
                                      </a:rPr>
                                    </m:ctrlPr>
                                  </m:dPr>
                                  <m:e>
                                    <m:r>
                                      <a:rPr lang="en-AU" sz="2400" b="0" i="1" smtClean="0">
                                        <a:solidFill>
                                          <a:schemeClr val="tx1"/>
                                        </a:solidFill>
                                        <a:latin typeface="Cambria Math" panose="02040503050406030204" pitchFamily="18" charset="0"/>
                                      </a:rPr>
                                      <m:t>𝑁</m:t>
                                    </m:r>
                                    <m:d>
                                      <m:dPr>
                                        <m:ctrlPr>
                                          <a:rPr lang="en-AU" sz="2400" b="0" i="1" smtClean="0">
                                            <a:solidFill>
                                              <a:schemeClr val="tx1"/>
                                            </a:solidFill>
                                            <a:latin typeface="Cambria Math" panose="02040503050406030204" pitchFamily="18" charset="0"/>
                                          </a:rPr>
                                        </m:ctrlPr>
                                      </m:dPr>
                                      <m:e>
                                        <m:sSub>
                                          <m:sSubPr>
                                            <m:ctrlPr>
                                              <a:rPr lang="en-AU" sz="2400" b="0" i="1" smtClean="0">
                                                <a:solidFill>
                                                  <a:schemeClr val="tx1"/>
                                                </a:solidFill>
                                                <a:latin typeface="Cambria Math" panose="02040503050406030204" pitchFamily="18" charset="0"/>
                                              </a:rPr>
                                            </m:ctrlPr>
                                          </m:sSubPr>
                                          <m:e>
                                            <m:r>
                                              <a:rPr lang="en-AU" sz="2400" b="0" i="1" smtClean="0">
                                                <a:solidFill>
                                                  <a:schemeClr val="tx1"/>
                                                </a:solidFill>
                                                <a:latin typeface="Cambria Math" panose="02040503050406030204" pitchFamily="18" charset="0"/>
                                                <a:ea typeface="Cambria Math" panose="02040503050406030204" pitchFamily="18" charset="0"/>
                                              </a:rPr>
                                              <m:t>𝜇</m:t>
                                            </m:r>
                                          </m:e>
                                          <m:sub>
                                            <m:r>
                                              <a:rPr lang="en-AU" sz="2400" b="0" i="1" smtClean="0">
                                                <a:solidFill>
                                                  <a:schemeClr val="tx1"/>
                                                </a:solidFill>
                                                <a:latin typeface="Cambria Math" panose="02040503050406030204" pitchFamily="18" charset="0"/>
                                              </a:rPr>
                                              <m:t>𝑥</m:t>
                                            </m:r>
                                          </m:sub>
                                        </m:sSub>
                                        <m:r>
                                          <a:rPr lang="en-AU" sz="2400" b="0" i="1" smtClean="0">
                                            <a:solidFill>
                                              <a:schemeClr val="tx1"/>
                                            </a:solidFill>
                                            <a:latin typeface="Cambria Math" panose="02040503050406030204" pitchFamily="18" charset="0"/>
                                          </a:rPr>
                                          <m:t>,</m:t>
                                        </m:r>
                                        <m:sSub>
                                          <m:sSubPr>
                                            <m:ctrlPr>
                                              <a:rPr lang="en-AU" sz="2400" b="0" i="1" smtClean="0">
                                                <a:solidFill>
                                                  <a:schemeClr val="tx1"/>
                                                </a:solidFill>
                                                <a:latin typeface="Cambria Math" panose="02040503050406030204" pitchFamily="18" charset="0"/>
                                              </a:rPr>
                                            </m:ctrlPr>
                                          </m:sSubPr>
                                          <m:e>
                                            <m:r>
                                              <a:rPr lang="en-AU" sz="2400" b="0" i="1" smtClean="0">
                                                <a:solidFill>
                                                  <a:schemeClr val="tx1"/>
                                                </a:solidFill>
                                                <a:latin typeface="Cambria Math" panose="02040503050406030204" pitchFamily="18" charset="0"/>
                                                <a:ea typeface="Cambria Math" panose="02040503050406030204" pitchFamily="18" charset="0"/>
                                              </a:rPr>
                                              <m:t>𝜎</m:t>
                                            </m:r>
                                          </m:e>
                                          <m:sub>
                                            <m:r>
                                              <a:rPr lang="en-AU" sz="2400" b="0" i="1" smtClean="0">
                                                <a:solidFill>
                                                  <a:schemeClr val="tx1"/>
                                                </a:solidFill>
                                                <a:latin typeface="Cambria Math" panose="02040503050406030204" pitchFamily="18" charset="0"/>
                                              </a:rPr>
                                              <m:t>𝑥</m:t>
                                            </m:r>
                                          </m:sub>
                                        </m:sSub>
                                      </m:e>
                                    </m:d>
                                    <m:r>
                                      <a:rPr lang="en-AU" sz="2400" b="0" i="1" smtClean="0">
                                        <a:solidFill>
                                          <a:schemeClr val="tx1"/>
                                        </a:solidFill>
                                        <a:latin typeface="Cambria Math" panose="02040503050406030204" pitchFamily="18" charset="0"/>
                                      </a:rPr>
                                      <m:t>,</m:t>
                                    </m:r>
                                    <m:r>
                                      <a:rPr lang="en-AU" sz="2400" b="0" i="1" smtClean="0">
                                        <a:solidFill>
                                          <a:schemeClr val="tx1"/>
                                        </a:solidFill>
                                        <a:latin typeface="Cambria Math" panose="02040503050406030204" pitchFamily="18" charset="0"/>
                                      </a:rPr>
                                      <m:t>𝑁</m:t>
                                    </m:r>
                                    <m:r>
                                      <a:rPr lang="en-AU" sz="2400" b="0" i="1" smtClean="0">
                                        <a:solidFill>
                                          <a:schemeClr val="tx1"/>
                                        </a:solidFill>
                                        <a:latin typeface="Cambria Math" panose="02040503050406030204" pitchFamily="18" charset="0"/>
                                      </a:rPr>
                                      <m:t>(0,1)</m:t>
                                    </m:r>
                                  </m:e>
                                </m:d>
                              </m:oMath>
                            </m:oMathPara>
                          </a14:m>
                          <a:endParaRPr lang="en-AU" sz="2800" b="0" dirty="0">
                            <a:solidFill>
                              <a:schemeClr val="tx1"/>
                            </a:solidFill>
                          </a:endParaRPr>
                        </a:p>
                      </a:txBody>
                      <a:tcPr anchor="ctr"/>
                    </a:tc>
                    <a:extLst>
                      <a:ext uri="{0D108BD9-81ED-4DB2-BD59-A6C34878D82A}">
                        <a16:rowId xmlns:a16="http://schemas.microsoft.com/office/drawing/2014/main" val="10000"/>
                      </a:ext>
                    </a:extLst>
                  </a:tr>
                </a:tbl>
              </a:graphicData>
            </a:graphic>
          </p:graphicFrame>
        </mc:Choice>
        <mc:Fallback xmlns="">
          <p:graphicFrame>
            <p:nvGraphicFramePr>
              <p:cNvPr id="10" name="Table 9">
                <a:extLst>
                  <a:ext uri="{FF2B5EF4-FFF2-40B4-BE49-F238E27FC236}">
                    <a16:creationId xmlns:a16="http://schemas.microsoft.com/office/drawing/2014/main" id="{A8B05BF2-2308-4C3B-A566-F2B7A93E1F98}"/>
                  </a:ext>
                </a:extLst>
              </p:cNvPr>
              <p:cNvGraphicFramePr>
                <a:graphicFrameLocks noGrp="1"/>
              </p:cNvGraphicFramePr>
              <p:nvPr>
                <p:extLst>
                  <p:ext uri="{D42A27DB-BD31-4B8C-83A1-F6EECF244321}">
                    <p14:modId xmlns:p14="http://schemas.microsoft.com/office/powerpoint/2010/main" val="3933144202"/>
                  </p:ext>
                </p:extLst>
              </p:nvPr>
            </p:nvGraphicFramePr>
            <p:xfrm>
              <a:off x="2372015" y="5041328"/>
              <a:ext cx="7740828" cy="1023746"/>
            </p:xfrm>
            <a:graphic>
              <a:graphicData uri="http://schemas.openxmlformats.org/drawingml/2006/table">
                <a:tbl>
                  <a:tblPr firstRow="1" bandRow="1">
                    <a:tableStyleId>{69CF1AB2-1976-4502-BF36-3FF5EA218861}</a:tableStyleId>
                  </a:tblPr>
                  <a:tblGrid>
                    <a:gridCol w="7740828">
                      <a:extLst>
                        <a:ext uri="{9D8B030D-6E8A-4147-A177-3AD203B41FA5}">
                          <a16:colId xmlns:a16="http://schemas.microsoft.com/office/drawing/2014/main" val="20000"/>
                        </a:ext>
                      </a:extLst>
                    </a:gridCol>
                  </a:tblGrid>
                  <a:tr h="1023746">
                    <a:tc>
                      <a:txBody>
                        <a:bodyPr/>
                        <a:lstStyle/>
                        <a:p>
                          <a:endParaRPr lang="en-US"/>
                        </a:p>
                      </a:txBody>
                      <a:tcPr anchor="ctr">
                        <a:blipFill>
                          <a:blip r:embed="rId3"/>
                          <a:stretch>
                            <a:fillRect l="-79" t="-592" r="-236" b="-1775"/>
                          </a:stretch>
                        </a:blipFill>
                      </a:tcPr>
                    </a:tc>
                    <a:extLst>
                      <a:ext uri="{0D108BD9-81ED-4DB2-BD59-A6C34878D82A}">
                        <a16:rowId xmlns:a16="http://schemas.microsoft.com/office/drawing/2014/main" val="10000"/>
                      </a:ext>
                    </a:extLst>
                  </a:tr>
                </a:tbl>
              </a:graphicData>
            </a:graphic>
          </p:graphicFrame>
        </mc:Fallback>
      </mc:AlternateContent>
    </p:spTree>
    <p:extLst>
      <p:ext uri="{BB962C8B-B14F-4D97-AF65-F5344CB8AC3E}">
        <p14:creationId xmlns:p14="http://schemas.microsoft.com/office/powerpoint/2010/main" val="3374451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24530D-69B4-4C0F-AC76-479E9761D7B4}"/>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36</a:t>
            </a:fld>
            <a:endParaRPr lang="de-DE" altLang="de-DE" dirty="0">
              <a:solidFill>
                <a:srgbClr val="000000"/>
              </a:solidFill>
            </a:endParaRPr>
          </a:p>
        </p:txBody>
      </p:sp>
      <p:sp>
        <p:nvSpPr>
          <p:cNvPr id="4" name="Title 3">
            <a:extLst>
              <a:ext uri="{FF2B5EF4-FFF2-40B4-BE49-F238E27FC236}">
                <a16:creationId xmlns:a16="http://schemas.microsoft.com/office/drawing/2014/main" id="{3C3E7314-0EA4-40E3-B819-E5FA619B114B}"/>
              </a:ext>
            </a:extLst>
          </p:cNvPr>
          <p:cNvSpPr>
            <a:spLocks noGrp="1"/>
          </p:cNvSpPr>
          <p:nvPr>
            <p:ph type="title"/>
          </p:nvPr>
        </p:nvSpPr>
        <p:spPr/>
        <p:txBody>
          <a:bodyPr/>
          <a:lstStyle/>
          <a:p>
            <a:r>
              <a:rPr lang="en-AU" dirty="0"/>
              <a:t>Variational Autoencoders</a:t>
            </a:r>
          </a:p>
        </p:txBody>
      </p:sp>
      <p:sp>
        <p:nvSpPr>
          <p:cNvPr id="5" name="Content Placeholder 1">
            <a:extLst>
              <a:ext uri="{FF2B5EF4-FFF2-40B4-BE49-F238E27FC236}">
                <a16:creationId xmlns:a16="http://schemas.microsoft.com/office/drawing/2014/main" id="{46696090-3727-421C-AF2D-7BA2CFBC21CE}"/>
              </a:ext>
            </a:extLst>
          </p:cNvPr>
          <p:cNvSpPr>
            <a:spLocks noGrp="1"/>
          </p:cNvSpPr>
          <p:nvPr>
            <p:ph idx="1"/>
          </p:nvPr>
        </p:nvSpPr>
        <p:spPr>
          <a:xfrm>
            <a:off x="1210749" y="1174325"/>
            <a:ext cx="7140892" cy="5068149"/>
          </a:xfrm>
        </p:spPr>
        <p:txBody>
          <a:bodyPr/>
          <a:lstStyle/>
          <a:p>
            <a:pPr marL="0" indent="0">
              <a:buNone/>
            </a:pPr>
            <a:r>
              <a:rPr lang="en-AU" sz="3600" b="1" dirty="0">
                <a:solidFill>
                  <a:srgbClr val="C00000"/>
                </a:solidFill>
              </a:rPr>
              <a:t>Advantages </a:t>
            </a:r>
          </a:p>
          <a:p>
            <a:r>
              <a:rPr lang="en-AU" dirty="0"/>
              <a:t>Addresses main weakness of GANS  </a:t>
            </a:r>
          </a:p>
          <a:p>
            <a:pPr marL="0" indent="0">
              <a:buNone/>
            </a:pPr>
            <a:r>
              <a:rPr lang="en-AU" sz="3600" b="1" dirty="0">
                <a:solidFill>
                  <a:srgbClr val="C00000"/>
                </a:solidFill>
              </a:rPr>
              <a:t>Disadvantages</a:t>
            </a:r>
          </a:p>
          <a:p>
            <a:r>
              <a:rPr lang="en-AU" dirty="0"/>
              <a:t>No guarantees latent variables follow a Gaussian distribution</a:t>
            </a:r>
          </a:p>
          <a:p>
            <a:r>
              <a:rPr lang="en-AU" dirty="0"/>
              <a:t>Can produce blurry images</a:t>
            </a:r>
          </a:p>
          <a:p>
            <a:pPr lvl="1"/>
            <a:r>
              <a:rPr lang="en-AU" dirty="0"/>
              <a:t>Due to sampling from inappropriate distribution </a:t>
            </a:r>
          </a:p>
          <a:p>
            <a:pPr lvl="1"/>
            <a:r>
              <a:rPr lang="en-AU" dirty="0"/>
              <a:t>Also related to the loss function</a:t>
            </a:r>
          </a:p>
          <a:p>
            <a:endParaRPr lang="en-AU" dirty="0"/>
          </a:p>
        </p:txBody>
      </p:sp>
      <p:pic>
        <p:nvPicPr>
          <p:cNvPr id="6" name="Picture 5">
            <a:extLst>
              <a:ext uri="{FF2B5EF4-FFF2-40B4-BE49-F238E27FC236}">
                <a16:creationId xmlns:a16="http://schemas.microsoft.com/office/drawing/2014/main" id="{175A326B-69C8-4F64-A014-FC68B728C73B}"/>
              </a:ext>
            </a:extLst>
          </p:cNvPr>
          <p:cNvPicPr>
            <a:picLocks noChangeAspect="1"/>
          </p:cNvPicPr>
          <p:nvPr/>
        </p:nvPicPr>
        <p:blipFill>
          <a:blip r:embed="rId3"/>
          <a:stretch>
            <a:fillRect/>
          </a:stretch>
        </p:blipFill>
        <p:spPr>
          <a:xfrm>
            <a:off x="8351641" y="1106257"/>
            <a:ext cx="2723331" cy="2402595"/>
          </a:xfrm>
          <a:prstGeom prst="rect">
            <a:avLst/>
          </a:prstGeom>
        </p:spPr>
      </p:pic>
      <p:pic>
        <p:nvPicPr>
          <p:cNvPr id="7" name="Picture 6">
            <a:extLst>
              <a:ext uri="{FF2B5EF4-FFF2-40B4-BE49-F238E27FC236}">
                <a16:creationId xmlns:a16="http://schemas.microsoft.com/office/drawing/2014/main" id="{6D507E7D-2622-4439-8AEC-A225D052F9AC}"/>
              </a:ext>
            </a:extLst>
          </p:cNvPr>
          <p:cNvPicPr>
            <a:picLocks noChangeAspect="1"/>
          </p:cNvPicPr>
          <p:nvPr/>
        </p:nvPicPr>
        <p:blipFill>
          <a:blip r:embed="rId4"/>
          <a:stretch>
            <a:fillRect/>
          </a:stretch>
        </p:blipFill>
        <p:spPr>
          <a:xfrm>
            <a:off x="8412481" y="3708400"/>
            <a:ext cx="2662491" cy="2402595"/>
          </a:xfrm>
          <a:prstGeom prst="rect">
            <a:avLst/>
          </a:prstGeom>
        </p:spPr>
      </p:pic>
    </p:spTree>
    <p:extLst>
      <p:ext uri="{BB962C8B-B14F-4D97-AF65-F5344CB8AC3E}">
        <p14:creationId xmlns:p14="http://schemas.microsoft.com/office/powerpoint/2010/main" val="2359037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93CE89-F504-4D5B-94CB-0963D8CE805B}"/>
              </a:ext>
            </a:extLst>
          </p:cNvPr>
          <p:cNvSpPr>
            <a:spLocks noGrp="1"/>
          </p:cNvSpPr>
          <p:nvPr>
            <p:ph idx="1"/>
          </p:nvPr>
        </p:nvSpPr>
        <p:spPr>
          <a:xfrm>
            <a:off x="1271464" y="1347426"/>
            <a:ext cx="10152992" cy="4936742"/>
          </a:xfrm>
        </p:spPr>
        <p:txBody>
          <a:bodyPr/>
          <a:lstStyle/>
          <a:p>
            <a:pPr marL="0" indent="0">
              <a:buNone/>
            </a:pPr>
            <a:r>
              <a:rPr lang="en-AU" sz="3000" b="1" dirty="0">
                <a:solidFill>
                  <a:schemeClr val="accent2"/>
                </a:solidFill>
              </a:rPr>
              <a:t>The VAE-GAN</a:t>
            </a:r>
          </a:p>
          <a:p>
            <a:r>
              <a:rPr lang="en-AU" sz="2400" dirty="0">
                <a:hlinkClick r:id="rId2"/>
              </a:rPr>
              <a:t>https://arxiv.org/abs/1512.09300</a:t>
            </a:r>
            <a:endParaRPr lang="en-AU" sz="2400" dirty="0"/>
          </a:p>
          <a:p>
            <a:r>
              <a:rPr lang="en-AU" sz="2400" dirty="0">
                <a:hlinkClick r:id="rId3"/>
              </a:rPr>
              <a:t>https://towardsdatascience.com/what-the-heck-are-vae-gans-17b86023588a</a:t>
            </a:r>
            <a:endParaRPr lang="en-AU" sz="2400" dirty="0"/>
          </a:p>
        </p:txBody>
      </p:sp>
      <p:sp>
        <p:nvSpPr>
          <p:cNvPr id="3" name="Slide Number Placeholder 2">
            <a:extLst>
              <a:ext uri="{FF2B5EF4-FFF2-40B4-BE49-F238E27FC236}">
                <a16:creationId xmlns:a16="http://schemas.microsoft.com/office/drawing/2014/main" id="{55BCA514-3F4C-45D6-8C77-1D0246D37F0C}"/>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37</a:t>
            </a:fld>
            <a:endParaRPr lang="de-DE" altLang="de-DE" dirty="0">
              <a:solidFill>
                <a:srgbClr val="000000"/>
              </a:solidFill>
            </a:endParaRPr>
          </a:p>
        </p:txBody>
      </p:sp>
      <p:sp>
        <p:nvSpPr>
          <p:cNvPr id="4" name="Title 3">
            <a:extLst>
              <a:ext uri="{FF2B5EF4-FFF2-40B4-BE49-F238E27FC236}">
                <a16:creationId xmlns:a16="http://schemas.microsoft.com/office/drawing/2014/main" id="{E751CD02-1054-438A-83DB-5248DA12DEC9}"/>
              </a:ext>
            </a:extLst>
          </p:cNvPr>
          <p:cNvSpPr>
            <a:spLocks noGrp="1"/>
          </p:cNvSpPr>
          <p:nvPr>
            <p:ph type="title"/>
          </p:nvPr>
        </p:nvSpPr>
        <p:spPr/>
        <p:txBody>
          <a:bodyPr/>
          <a:lstStyle/>
          <a:p>
            <a:r>
              <a:rPr lang="en-AU" dirty="0"/>
              <a:t>Next Generation Neural Network</a:t>
            </a:r>
          </a:p>
        </p:txBody>
      </p:sp>
      <p:pic>
        <p:nvPicPr>
          <p:cNvPr id="5122" name="Picture 2">
            <a:extLst>
              <a:ext uri="{FF2B5EF4-FFF2-40B4-BE49-F238E27FC236}">
                <a16:creationId xmlns:a16="http://schemas.microsoft.com/office/drawing/2014/main" id="{C5D11390-D490-48D3-AB90-A4550AEF7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403" y="3073341"/>
            <a:ext cx="7287194" cy="309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500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24C4F7-E944-476E-80F4-6ECFB8ED2D18}"/>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38</a:t>
            </a:fld>
            <a:endParaRPr lang="de-DE" altLang="de-DE" dirty="0">
              <a:solidFill>
                <a:srgbClr val="000000"/>
              </a:solidFill>
            </a:endParaRPr>
          </a:p>
        </p:txBody>
      </p:sp>
      <p:sp>
        <p:nvSpPr>
          <p:cNvPr id="4" name="Title 3">
            <a:extLst>
              <a:ext uri="{FF2B5EF4-FFF2-40B4-BE49-F238E27FC236}">
                <a16:creationId xmlns:a16="http://schemas.microsoft.com/office/drawing/2014/main" id="{D98490CC-6E49-4265-A903-C0F0D1AFD29D}"/>
              </a:ext>
            </a:extLst>
          </p:cNvPr>
          <p:cNvSpPr>
            <a:spLocks noGrp="1"/>
          </p:cNvSpPr>
          <p:nvPr>
            <p:ph type="title"/>
          </p:nvPr>
        </p:nvSpPr>
        <p:spPr/>
        <p:txBody>
          <a:bodyPr/>
          <a:lstStyle/>
          <a:p>
            <a:r>
              <a:rPr lang="en-AU" dirty="0"/>
              <a:t>Next Generation Neural Network</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AE7E5191-3059-4596-A0D5-58BC416AD1C6}"/>
                  </a:ext>
                </a:extLst>
              </p:cNvPr>
              <p:cNvSpPr>
                <a:spLocks noGrp="1"/>
              </p:cNvSpPr>
              <p:nvPr>
                <p:ph idx="1"/>
              </p:nvPr>
            </p:nvSpPr>
            <p:spPr>
              <a:xfrm>
                <a:off x="1271464" y="1240221"/>
                <a:ext cx="7258582" cy="4936742"/>
              </a:xfrm>
            </p:spPr>
            <p:txBody>
              <a:bodyPr/>
              <a:lstStyle/>
              <a:p>
                <a:pPr marL="0" indent="0">
                  <a:buNone/>
                </a:pPr>
                <a:r>
                  <a:rPr lang="en-AU" b="1" dirty="0">
                    <a:solidFill>
                      <a:schemeClr val="accent2"/>
                    </a:solidFill>
                  </a:rPr>
                  <a:t>The VAE-GAN</a:t>
                </a:r>
              </a:p>
              <a:p>
                <a:r>
                  <a:rPr lang="en-AU" sz="2800" dirty="0"/>
                  <a:t>A GAN discriminator is used in place of a VAE’s decoder to learn the loss function</a:t>
                </a:r>
              </a:p>
              <a:p>
                <a:pPr lvl="1"/>
                <a:r>
                  <a:rPr lang="en-AU" sz="2400" dirty="0"/>
                  <a:t>VAEs tend to produce blurry outputs during the reconstruction phase. </a:t>
                </a:r>
              </a:p>
              <a:p>
                <a:pPr lvl="1"/>
                <a:r>
                  <a:rPr lang="en-AU" sz="2400" dirty="0"/>
                  <a:t>This “blurriness” is somehow related to the way VAE’s loss function is calculated</a:t>
                </a:r>
              </a:p>
              <a:p>
                <a:r>
                  <a:rPr lang="en-AU" sz="2800" dirty="0"/>
                  <a:t>VAE-GAN can also be viewed as an extension of a GAN in which </a:t>
                </a:r>
                <a14:m>
                  <m:oMath xmlns:m="http://schemas.openxmlformats.org/officeDocument/2006/math">
                    <m:r>
                      <a:rPr lang="en-AU" sz="2800" i="1" dirty="0" smtClean="0">
                        <a:latin typeface="Cambria Math" panose="02040503050406030204" pitchFamily="18" charset="0"/>
                      </a:rPr>
                      <m:t>𝑝</m:t>
                    </m:r>
                    <m:d>
                      <m:dPr>
                        <m:ctrlPr>
                          <a:rPr lang="en-AU" sz="2800" i="1" dirty="0" smtClean="0">
                            <a:latin typeface="Cambria Math" panose="02040503050406030204" pitchFamily="18" charset="0"/>
                          </a:rPr>
                        </m:ctrlPr>
                      </m:dPr>
                      <m:e>
                        <m:r>
                          <a:rPr lang="en-AU" sz="2800" i="1" dirty="0">
                            <a:latin typeface="Cambria Math" panose="02040503050406030204" pitchFamily="18" charset="0"/>
                          </a:rPr>
                          <m:t>𝑧</m:t>
                        </m:r>
                      </m:e>
                    </m:d>
                  </m:oMath>
                </a14:m>
                <a:r>
                  <a:rPr lang="en-AU" sz="2800" dirty="0"/>
                  <a:t> – the prior on input noise variable – is constrained to the latent space distribution of the VAE</a:t>
                </a:r>
              </a:p>
              <a:p>
                <a:endParaRPr lang="en-AU" dirty="0"/>
              </a:p>
              <a:p>
                <a:endParaRPr lang="en-AU" dirty="0"/>
              </a:p>
            </p:txBody>
          </p:sp>
        </mc:Choice>
        <mc:Fallback>
          <p:sp>
            <p:nvSpPr>
              <p:cNvPr id="6" name="Content Placeholder 5">
                <a:extLst>
                  <a:ext uri="{FF2B5EF4-FFF2-40B4-BE49-F238E27FC236}">
                    <a16:creationId xmlns:a16="http://schemas.microsoft.com/office/drawing/2014/main" id="{AE7E5191-3059-4596-A0D5-58BC416AD1C6}"/>
                  </a:ext>
                </a:extLst>
              </p:cNvPr>
              <p:cNvSpPr>
                <a:spLocks noGrp="1" noRot="1" noChangeAspect="1" noMove="1" noResize="1" noEditPoints="1" noAdjustHandles="1" noChangeArrowheads="1" noChangeShapeType="1" noTextEdit="1"/>
              </p:cNvSpPr>
              <p:nvPr>
                <p:ph idx="1"/>
              </p:nvPr>
            </p:nvSpPr>
            <p:spPr>
              <a:xfrm>
                <a:off x="1271464" y="1240221"/>
                <a:ext cx="7258582" cy="4936742"/>
              </a:xfrm>
              <a:blipFill>
                <a:blip r:embed="rId2"/>
                <a:stretch>
                  <a:fillRect l="-2185" t="-1605" r="-2185" b="-3210"/>
                </a:stretch>
              </a:blipFill>
            </p:spPr>
            <p:txBody>
              <a:bodyPr/>
              <a:lstStyle/>
              <a:p>
                <a:r>
                  <a:rPr lang="en-AU">
                    <a:noFill/>
                  </a:rPr>
                  <a:t> </a:t>
                </a:r>
              </a:p>
            </p:txBody>
          </p:sp>
        </mc:Fallback>
      </mc:AlternateContent>
      <p:pic>
        <p:nvPicPr>
          <p:cNvPr id="7" name="Picture 6">
            <a:extLst>
              <a:ext uri="{FF2B5EF4-FFF2-40B4-BE49-F238E27FC236}">
                <a16:creationId xmlns:a16="http://schemas.microsoft.com/office/drawing/2014/main" id="{CB5DE697-3E1D-4595-82D2-762835B6CE3B}"/>
              </a:ext>
            </a:extLst>
          </p:cNvPr>
          <p:cNvPicPr>
            <a:picLocks noChangeAspect="1"/>
          </p:cNvPicPr>
          <p:nvPr/>
        </p:nvPicPr>
        <p:blipFill>
          <a:blip r:embed="rId3"/>
          <a:stretch>
            <a:fillRect/>
          </a:stretch>
        </p:blipFill>
        <p:spPr>
          <a:xfrm>
            <a:off x="8621486" y="1776548"/>
            <a:ext cx="3230073" cy="4165283"/>
          </a:xfrm>
          <a:prstGeom prst="rect">
            <a:avLst/>
          </a:prstGeom>
        </p:spPr>
      </p:pic>
    </p:spTree>
    <p:extLst>
      <p:ext uri="{BB962C8B-B14F-4D97-AF65-F5344CB8AC3E}">
        <p14:creationId xmlns:p14="http://schemas.microsoft.com/office/powerpoint/2010/main" val="1730953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E4864-8FFC-47DE-9EB6-5CF4234BA163}"/>
              </a:ext>
            </a:extLst>
          </p:cNvPr>
          <p:cNvSpPr>
            <a:spLocks noGrp="1"/>
          </p:cNvSpPr>
          <p:nvPr>
            <p:ph idx="1"/>
          </p:nvPr>
        </p:nvSpPr>
        <p:spPr>
          <a:xfrm>
            <a:off x="1271464" y="1227158"/>
            <a:ext cx="9649072" cy="4936742"/>
          </a:xfrm>
        </p:spPr>
        <p:txBody>
          <a:bodyPr/>
          <a:lstStyle/>
          <a:p>
            <a:pPr marL="0" indent="0">
              <a:buNone/>
            </a:pPr>
            <a:r>
              <a:rPr lang="en-AU" b="1" dirty="0">
                <a:solidFill>
                  <a:schemeClr val="accent2"/>
                </a:solidFill>
              </a:rPr>
              <a:t>Explainable AI</a:t>
            </a:r>
          </a:p>
        </p:txBody>
      </p:sp>
      <p:sp>
        <p:nvSpPr>
          <p:cNvPr id="3" name="Slide Number Placeholder 2">
            <a:extLst>
              <a:ext uri="{FF2B5EF4-FFF2-40B4-BE49-F238E27FC236}">
                <a16:creationId xmlns:a16="http://schemas.microsoft.com/office/drawing/2014/main" id="{2C046044-DE04-4C13-A161-7DFF5C3BC40C}"/>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39</a:t>
            </a:fld>
            <a:endParaRPr lang="de-DE" altLang="de-DE" dirty="0">
              <a:solidFill>
                <a:srgbClr val="000000"/>
              </a:solidFill>
            </a:endParaRPr>
          </a:p>
        </p:txBody>
      </p:sp>
      <p:sp>
        <p:nvSpPr>
          <p:cNvPr id="4" name="Title 3">
            <a:extLst>
              <a:ext uri="{FF2B5EF4-FFF2-40B4-BE49-F238E27FC236}">
                <a16:creationId xmlns:a16="http://schemas.microsoft.com/office/drawing/2014/main" id="{719AD7D0-E9DC-4CD8-B2B7-520DF616F810}"/>
              </a:ext>
            </a:extLst>
          </p:cNvPr>
          <p:cNvSpPr>
            <a:spLocks noGrp="1"/>
          </p:cNvSpPr>
          <p:nvPr>
            <p:ph type="title"/>
          </p:nvPr>
        </p:nvSpPr>
        <p:spPr/>
        <p:txBody>
          <a:bodyPr/>
          <a:lstStyle/>
          <a:p>
            <a:r>
              <a:rPr lang="en-AU" dirty="0"/>
              <a:t>Next Generation Neural Network</a:t>
            </a:r>
          </a:p>
        </p:txBody>
      </p:sp>
      <p:sp>
        <p:nvSpPr>
          <p:cNvPr id="6" name="TextBox 5">
            <a:extLst>
              <a:ext uri="{FF2B5EF4-FFF2-40B4-BE49-F238E27FC236}">
                <a16:creationId xmlns:a16="http://schemas.microsoft.com/office/drawing/2014/main" id="{FCCDC247-D255-44DC-ABE1-E2E69D060CD3}"/>
              </a:ext>
            </a:extLst>
          </p:cNvPr>
          <p:cNvSpPr txBox="1"/>
          <p:nvPr/>
        </p:nvSpPr>
        <p:spPr>
          <a:xfrm>
            <a:off x="7911280" y="1003459"/>
            <a:ext cx="4280720" cy="738664"/>
          </a:xfrm>
          <a:prstGeom prst="rect">
            <a:avLst/>
          </a:prstGeom>
          <a:noFill/>
        </p:spPr>
        <p:txBody>
          <a:bodyPr wrap="square" rtlCol="0">
            <a:spAutoFit/>
          </a:bodyPr>
          <a:lstStyle/>
          <a:p>
            <a:r>
              <a:rPr lang="en-AU" sz="1400" b="1" dirty="0"/>
              <a:t>XAI Material based on: </a:t>
            </a:r>
          </a:p>
          <a:p>
            <a:r>
              <a:rPr lang="en-AU" sz="1400" dirty="0"/>
              <a:t>Molnar, Christoph. "Interpretable machine learning. A Guide for Making Black Box Models Explainable", 2019. </a:t>
            </a:r>
          </a:p>
        </p:txBody>
      </p:sp>
      <p:pic>
        <p:nvPicPr>
          <p:cNvPr id="1028" name="Picture 4" descr="DARPA's view on explaining Explainable AI (XAI) with the help of cats">
            <a:extLst>
              <a:ext uri="{FF2B5EF4-FFF2-40B4-BE49-F238E27FC236}">
                <a16:creationId xmlns:a16="http://schemas.microsoft.com/office/drawing/2014/main" id="{86838162-5BE1-4E37-9BFA-AAB436FE4D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2995" y="1862391"/>
            <a:ext cx="6477084" cy="44217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C76F30-0C4A-414F-8A7F-2BB47C4087B5}"/>
              </a:ext>
            </a:extLst>
          </p:cNvPr>
          <p:cNvSpPr txBox="1"/>
          <p:nvPr/>
        </p:nvSpPr>
        <p:spPr>
          <a:xfrm>
            <a:off x="9334542" y="5270575"/>
            <a:ext cx="2535383" cy="1384995"/>
          </a:xfrm>
          <a:prstGeom prst="rect">
            <a:avLst/>
          </a:prstGeom>
          <a:noFill/>
        </p:spPr>
        <p:txBody>
          <a:bodyPr wrap="square" rtlCol="0">
            <a:spAutoFit/>
          </a:bodyPr>
          <a:lstStyle/>
          <a:p>
            <a:r>
              <a:rPr lang="en-AU" sz="1200" dirty="0"/>
              <a:t>Image Source:</a:t>
            </a:r>
          </a:p>
          <a:p>
            <a:r>
              <a:rPr lang="en-AU" sz="1200" dirty="0">
                <a:hlinkClick r:id="rId3"/>
              </a:rPr>
              <a:t>https://connected-data.london/2017/09/18/explainable-ai-xai/</a:t>
            </a:r>
            <a:endParaRPr lang="en-AU" sz="1200" dirty="0"/>
          </a:p>
          <a:p>
            <a:endParaRPr lang="en-AU" sz="1200" dirty="0"/>
          </a:p>
          <a:p>
            <a:endParaRPr lang="en-AU" sz="1200" dirty="0"/>
          </a:p>
          <a:p>
            <a:r>
              <a:rPr lang="en-AU" sz="1200" dirty="0"/>
              <a:t> </a:t>
            </a:r>
          </a:p>
        </p:txBody>
      </p:sp>
    </p:spTree>
    <p:extLst>
      <p:ext uri="{BB962C8B-B14F-4D97-AF65-F5344CB8AC3E}">
        <p14:creationId xmlns:p14="http://schemas.microsoft.com/office/powerpoint/2010/main" val="3433605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A51D7-6006-4193-8832-9F97BE5EC310}"/>
              </a:ext>
            </a:extLst>
          </p:cNvPr>
          <p:cNvSpPr>
            <a:spLocks noGrp="1"/>
          </p:cNvSpPr>
          <p:nvPr>
            <p:ph idx="1"/>
          </p:nvPr>
        </p:nvSpPr>
        <p:spPr>
          <a:xfrm>
            <a:off x="1271464" y="1253284"/>
            <a:ext cx="9871153" cy="4936742"/>
          </a:xfrm>
        </p:spPr>
        <p:txBody>
          <a:bodyPr/>
          <a:lstStyle/>
          <a:p>
            <a:pPr marL="0" indent="0">
              <a:buNone/>
            </a:pPr>
            <a:r>
              <a:rPr lang="en-AU" b="1" dirty="0">
                <a:solidFill>
                  <a:srgbClr val="C00000"/>
                </a:solidFill>
              </a:rPr>
              <a:t>What is it?</a:t>
            </a:r>
          </a:p>
          <a:p>
            <a:r>
              <a:rPr lang="en-AU" dirty="0"/>
              <a:t>A model for performing sequence-to-sequence learning </a:t>
            </a:r>
            <a:r>
              <a:rPr lang="en-AU" i="1" dirty="0"/>
              <a:t>without</a:t>
            </a:r>
            <a:r>
              <a:rPr lang="en-AU" dirty="0"/>
              <a:t> using Recurrent Neural Networks</a:t>
            </a:r>
          </a:p>
          <a:p>
            <a:pPr marL="0" indent="0">
              <a:buNone/>
            </a:pPr>
            <a:r>
              <a:rPr lang="en-AU" b="1" dirty="0">
                <a:solidFill>
                  <a:srgbClr val="C00000"/>
                </a:solidFill>
              </a:rPr>
              <a:t>Core Idea</a:t>
            </a:r>
          </a:p>
          <a:p>
            <a:r>
              <a:rPr lang="en-AU" dirty="0"/>
              <a:t>When using RNNs it is not possible to process input sequences in parallel, this increases training time </a:t>
            </a:r>
          </a:p>
          <a:p>
            <a:r>
              <a:rPr lang="en-AU" dirty="0"/>
              <a:t>Transformers are a combination of Convolutional Neural Networks (trivial to parallelise) with attention models</a:t>
            </a:r>
          </a:p>
        </p:txBody>
      </p:sp>
      <p:sp>
        <p:nvSpPr>
          <p:cNvPr id="3" name="Slide Number Placeholder 2">
            <a:extLst>
              <a:ext uri="{FF2B5EF4-FFF2-40B4-BE49-F238E27FC236}">
                <a16:creationId xmlns:a16="http://schemas.microsoft.com/office/drawing/2014/main" id="{F9F3D12A-8A43-4617-8E51-02CC0C2119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4</a:t>
            </a:fld>
            <a:endParaRPr lang="de-DE" altLang="de-DE" dirty="0">
              <a:solidFill>
                <a:srgbClr val="000000"/>
              </a:solidFill>
            </a:endParaRPr>
          </a:p>
        </p:txBody>
      </p:sp>
      <p:sp>
        <p:nvSpPr>
          <p:cNvPr id="4" name="Title 3">
            <a:extLst>
              <a:ext uri="{FF2B5EF4-FFF2-40B4-BE49-F238E27FC236}">
                <a16:creationId xmlns:a16="http://schemas.microsoft.com/office/drawing/2014/main" id="{8260CE5B-4EE7-49D9-85F4-B8B73105FDC6}"/>
              </a:ext>
            </a:extLst>
          </p:cNvPr>
          <p:cNvSpPr>
            <a:spLocks noGrp="1"/>
          </p:cNvSpPr>
          <p:nvPr>
            <p:ph type="title"/>
          </p:nvPr>
        </p:nvSpPr>
        <p:spPr/>
        <p:txBody>
          <a:bodyPr/>
          <a:lstStyle/>
          <a:p>
            <a:r>
              <a:rPr lang="en-AU" dirty="0"/>
              <a:t>The Transformer Model</a:t>
            </a:r>
          </a:p>
        </p:txBody>
      </p:sp>
    </p:spTree>
    <p:extLst>
      <p:ext uri="{BB962C8B-B14F-4D97-AF65-F5344CB8AC3E}">
        <p14:creationId xmlns:p14="http://schemas.microsoft.com/office/powerpoint/2010/main" val="2757167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CD5CAF-9A7A-400E-9AA9-5E1A4966E8A7}"/>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40</a:t>
            </a:fld>
            <a:endParaRPr lang="de-DE" altLang="de-DE" dirty="0">
              <a:solidFill>
                <a:srgbClr val="000000"/>
              </a:solidFill>
            </a:endParaRPr>
          </a:p>
        </p:txBody>
      </p:sp>
      <p:sp>
        <p:nvSpPr>
          <p:cNvPr id="4" name="Title 3">
            <a:extLst>
              <a:ext uri="{FF2B5EF4-FFF2-40B4-BE49-F238E27FC236}">
                <a16:creationId xmlns:a16="http://schemas.microsoft.com/office/drawing/2014/main" id="{C9300BF1-F151-436B-A651-01969CF8D918}"/>
              </a:ext>
            </a:extLst>
          </p:cNvPr>
          <p:cNvSpPr>
            <a:spLocks noGrp="1"/>
          </p:cNvSpPr>
          <p:nvPr>
            <p:ph type="title"/>
          </p:nvPr>
        </p:nvSpPr>
        <p:spPr/>
        <p:txBody>
          <a:bodyPr/>
          <a:lstStyle/>
          <a:p>
            <a:r>
              <a:rPr lang="en-AU" dirty="0"/>
              <a:t>XAI Introduction</a:t>
            </a:r>
          </a:p>
        </p:txBody>
      </p:sp>
      <p:sp>
        <p:nvSpPr>
          <p:cNvPr id="7" name="Content Placeholder 1">
            <a:extLst>
              <a:ext uri="{FF2B5EF4-FFF2-40B4-BE49-F238E27FC236}">
                <a16:creationId xmlns:a16="http://schemas.microsoft.com/office/drawing/2014/main" id="{EFD3E6A0-A59C-4884-AA4E-92D9570341AA}"/>
              </a:ext>
            </a:extLst>
          </p:cNvPr>
          <p:cNvSpPr>
            <a:spLocks noGrp="1"/>
          </p:cNvSpPr>
          <p:nvPr>
            <p:ph idx="1"/>
          </p:nvPr>
        </p:nvSpPr>
        <p:spPr>
          <a:xfrm>
            <a:off x="1271464" y="1360474"/>
            <a:ext cx="9649072" cy="4923694"/>
          </a:xfrm>
        </p:spPr>
        <p:txBody>
          <a:bodyPr>
            <a:normAutofit/>
          </a:bodyPr>
          <a:lstStyle/>
          <a:p>
            <a:pPr>
              <a:spcAft>
                <a:spcPts val="600"/>
              </a:spcAft>
            </a:pPr>
            <a:r>
              <a:rPr lang="en-AU" dirty="0"/>
              <a:t>Machine Learning (ML) has great potential for aiding decision making, especially in healthcare settings</a:t>
            </a:r>
          </a:p>
          <a:p>
            <a:pPr>
              <a:spcAft>
                <a:spcPts val="600"/>
              </a:spcAft>
            </a:pPr>
            <a:r>
              <a:rPr lang="en-AU" dirty="0">
                <a:solidFill>
                  <a:schemeClr val="accent1">
                    <a:lumMod val="50000"/>
                  </a:schemeClr>
                </a:solidFill>
              </a:rPr>
              <a:t>However, ML, much like humans, will take ‘short-cuts’ when learning from data</a:t>
            </a:r>
          </a:p>
          <a:p>
            <a:pPr>
              <a:spcAft>
                <a:spcPts val="600"/>
              </a:spcAft>
            </a:pPr>
            <a:r>
              <a:rPr lang="en-AU" dirty="0">
                <a:solidFill>
                  <a:schemeClr val="accent2"/>
                </a:solidFill>
              </a:rPr>
              <a:t>ML can be affected by biases inherent in training data</a:t>
            </a:r>
          </a:p>
          <a:p>
            <a:pPr>
              <a:spcAft>
                <a:spcPts val="600"/>
              </a:spcAft>
            </a:pPr>
            <a:r>
              <a:rPr lang="en-AU" dirty="0">
                <a:solidFill>
                  <a:srgbClr val="C00000"/>
                </a:solidFill>
              </a:rPr>
              <a:t>We therefore need increased explainability:</a:t>
            </a:r>
          </a:p>
          <a:p>
            <a:pPr lvl="1">
              <a:spcAft>
                <a:spcPts val="600"/>
              </a:spcAft>
            </a:pPr>
            <a:r>
              <a:rPr lang="en-AU" dirty="0">
                <a:solidFill>
                  <a:srgbClr val="C00000"/>
                </a:solidFill>
              </a:rPr>
              <a:t>Understand the inner workings of ML systems</a:t>
            </a:r>
          </a:p>
          <a:p>
            <a:pPr lvl="1">
              <a:spcAft>
                <a:spcPts val="600"/>
              </a:spcAft>
            </a:pPr>
            <a:r>
              <a:rPr lang="en-AU" dirty="0">
                <a:solidFill>
                  <a:srgbClr val="C00000"/>
                </a:solidFill>
              </a:rPr>
              <a:t>Learn both how and why a decision got made </a:t>
            </a:r>
          </a:p>
          <a:p>
            <a:pPr lvl="1"/>
            <a:endParaRPr lang="en-AU" dirty="0"/>
          </a:p>
        </p:txBody>
      </p:sp>
    </p:spTree>
    <p:extLst>
      <p:ext uri="{BB962C8B-B14F-4D97-AF65-F5344CB8AC3E}">
        <p14:creationId xmlns:p14="http://schemas.microsoft.com/office/powerpoint/2010/main" val="1896694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36B874-9E96-435D-99A8-FCEA0E701532}"/>
              </a:ext>
            </a:extLst>
          </p:cNvPr>
          <p:cNvSpPr>
            <a:spLocks noGrp="1"/>
          </p:cNvSpPr>
          <p:nvPr>
            <p:ph idx="1"/>
          </p:nvPr>
        </p:nvSpPr>
        <p:spPr>
          <a:xfrm>
            <a:off x="1271464" y="1240220"/>
            <a:ext cx="6415525" cy="4959613"/>
          </a:xfrm>
        </p:spPr>
        <p:txBody>
          <a:bodyPr>
            <a:normAutofit/>
          </a:bodyPr>
          <a:lstStyle/>
          <a:p>
            <a:r>
              <a:rPr lang="en-AU" b="1" dirty="0">
                <a:solidFill>
                  <a:schemeClr val="accent2"/>
                </a:solidFill>
              </a:rPr>
              <a:t>ImageNet Roulette</a:t>
            </a:r>
          </a:p>
          <a:p>
            <a:pPr lvl="1"/>
            <a:r>
              <a:rPr lang="en-AU" dirty="0"/>
              <a:t>Classifier trained on images of faces and matching labels in the widely used ImageNet dataset</a:t>
            </a:r>
          </a:p>
          <a:p>
            <a:pPr lvl="2"/>
            <a:r>
              <a:rPr lang="en-AU" dirty="0">
                <a:solidFill>
                  <a:schemeClr val="accent1">
                    <a:lumMod val="50000"/>
                  </a:schemeClr>
                </a:solidFill>
              </a:rPr>
              <a:t>Labels used were obtain by using crowdsourcing </a:t>
            </a:r>
          </a:p>
          <a:p>
            <a:pPr lvl="2"/>
            <a:r>
              <a:rPr lang="en-AU" dirty="0"/>
              <a:t>Labellers categorised what they saw in terms of race, gender, age, emotion, and often personal character traits</a:t>
            </a:r>
          </a:p>
          <a:p>
            <a:pPr lvl="1"/>
            <a:r>
              <a:rPr lang="en-AU" dirty="0">
                <a:solidFill>
                  <a:srgbClr val="C00000"/>
                </a:solidFill>
              </a:rPr>
              <a:t>Classifier returned racist, misogynistic and cruel results</a:t>
            </a:r>
          </a:p>
          <a:p>
            <a:pPr lvl="1"/>
            <a:endParaRPr lang="en-AU" dirty="0"/>
          </a:p>
        </p:txBody>
      </p:sp>
      <p:sp>
        <p:nvSpPr>
          <p:cNvPr id="3" name="Slide Number Placeholder 2">
            <a:extLst>
              <a:ext uri="{FF2B5EF4-FFF2-40B4-BE49-F238E27FC236}">
                <a16:creationId xmlns:a16="http://schemas.microsoft.com/office/drawing/2014/main" id="{E09EF4BE-BB4E-4AF8-8D19-458D94AED351}"/>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41</a:t>
            </a:fld>
            <a:endParaRPr lang="de-DE" altLang="de-DE" dirty="0">
              <a:solidFill>
                <a:srgbClr val="000000"/>
              </a:solidFill>
            </a:endParaRPr>
          </a:p>
        </p:txBody>
      </p:sp>
      <p:sp>
        <p:nvSpPr>
          <p:cNvPr id="4" name="Title 3">
            <a:extLst>
              <a:ext uri="{FF2B5EF4-FFF2-40B4-BE49-F238E27FC236}">
                <a16:creationId xmlns:a16="http://schemas.microsoft.com/office/drawing/2014/main" id="{DA5A8154-9777-415C-9C86-61EF03ADC457}"/>
              </a:ext>
            </a:extLst>
          </p:cNvPr>
          <p:cNvSpPr>
            <a:spLocks noGrp="1"/>
          </p:cNvSpPr>
          <p:nvPr>
            <p:ph type="title"/>
          </p:nvPr>
        </p:nvSpPr>
        <p:spPr/>
        <p:txBody>
          <a:bodyPr/>
          <a:lstStyle/>
          <a:p>
            <a:r>
              <a:rPr lang="en-AU" dirty="0"/>
              <a:t>XAI Introduction</a:t>
            </a:r>
          </a:p>
        </p:txBody>
      </p:sp>
      <p:pic>
        <p:nvPicPr>
          <p:cNvPr id="6" name="Picture 5">
            <a:extLst>
              <a:ext uri="{FF2B5EF4-FFF2-40B4-BE49-F238E27FC236}">
                <a16:creationId xmlns:a16="http://schemas.microsoft.com/office/drawing/2014/main" id="{6601FA9C-A411-4F2D-939A-2E0A45FF4F52}"/>
              </a:ext>
            </a:extLst>
          </p:cNvPr>
          <p:cNvPicPr>
            <a:picLocks noChangeAspect="1"/>
          </p:cNvPicPr>
          <p:nvPr/>
        </p:nvPicPr>
        <p:blipFill>
          <a:blip r:embed="rId2"/>
          <a:stretch>
            <a:fillRect/>
          </a:stretch>
        </p:blipFill>
        <p:spPr>
          <a:xfrm>
            <a:off x="8367667" y="1490198"/>
            <a:ext cx="3106208" cy="2386132"/>
          </a:xfrm>
          <a:prstGeom prst="rect">
            <a:avLst/>
          </a:prstGeom>
        </p:spPr>
      </p:pic>
      <p:pic>
        <p:nvPicPr>
          <p:cNvPr id="1026" name="Picture 2" descr="Two pals smiling">
            <a:extLst>
              <a:ext uri="{FF2B5EF4-FFF2-40B4-BE49-F238E27FC236}">
                <a16:creationId xmlns:a16="http://schemas.microsoft.com/office/drawing/2014/main" id="{40FA6524-A4D0-4C1A-8E01-10CF5AC9E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1466" y="3954736"/>
            <a:ext cx="3298611" cy="21726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B80029-F601-4577-9310-4B52B654AB1B}"/>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4"/>
              </a:rPr>
              <a:t>https://www.popbuzz.com/</a:t>
            </a:r>
            <a:endParaRPr lang="en-AU" sz="1200" dirty="0"/>
          </a:p>
        </p:txBody>
      </p:sp>
    </p:spTree>
    <p:extLst>
      <p:ext uri="{BB962C8B-B14F-4D97-AF65-F5344CB8AC3E}">
        <p14:creationId xmlns:p14="http://schemas.microsoft.com/office/powerpoint/2010/main" val="723543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CA1B54-41D5-4FFE-85F2-2DD26A9D6B2D}"/>
              </a:ext>
            </a:extLst>
          </p:cNvPr>
          <p:cNvSpPr>
            <a:spLocks noGrp="1"/>
          </p:cNvSpPr>
          <p:nvPr>
            <p:ph idx="1"/>
          </p:nvPr>
        </p:nvSpPr>
        <p:spPr>
          <a:xfrm>
            <a:off x="1271463" y="1240221"/>
            <a:ext cx="5511173" cy="4936742"/>
          </a:xfrm>
        </p:spPr>
        <p:txBody>
          <a:bodyPr>
            <a:normAutofit fontScale="92500"/>
          </a:bodyPr>
          <a:lstStyle/>
          <a:p>
            <a:pPr marL="0" indent="0">
              <a:buNone/>
            </a:pPr>
            <a:r>
              <a:rPr lang="en-AU" b="1" dirty="0">
                <a:solidFill>
                  <a:schemeClr val="accent2"/>
                </a:solidFill>
              </a:rPr>
              <a:t>Biases are not just associated with labels</a:t>
            </a:r>
          </a:p>
          <a:p>
            <a:r>
              <a:rPr lang="en-AU" sz="2800" b="1" dirty="0">
                <a:solidFill>
                  <a:srgbClr val="C00000"/>
                </a:solidFill>
              </a:rPr>
              <a:t>Selection Bias</a:t>
            </a:r>
          </a:p>
          <a:p>
            <a:pPr lvl="1"/>
            <a:r>
              <a:rPr lang="en-AU" sz="2400" dirty="0"/>
              <a:t>Under-representation of a particular group in the training data</a:t>
            </a:r>
          </a:p>
          <a:p>
            <a:pPr lvl="2"/>
            <a:r>
              <a:rPr lang="en-AU" sz="2000" dirty="0"/>
              <a:t>E.g., a gender, age, socioeconomic status, racial or ethnic group</a:t>
            </a:r>
          </a:p>
          <a:p>
            <a:r>
              <a:rPr lang="en-AU" sz="2800" b="1" dirty="0">
                <a:solidFill>
                  <a:schemeClr val="accent1">
                    <a:lumMod val="50000"/>
                  </a:schemeClr>
                </a:solidFill>
              </a:rPr>
              <a:t>Modelling Bias</a:t>
            </a:r>
          </a:p>
          <a:p>
            <a:pPr lvl="1"/>
            <a:r>
              <a:rPr lang="en-AU" sz="2400" dirty="0"/>
              <a:t>Bias and Variance Errors</a:t>
            </a:r>
          </a:p>
          <a:p>
            <a:pPr lvl="2"/>
            <a:r>
              <a:rPr lang="en-AU" sz="2000" dirty="0"/>
              <a:t>Training an ill fitting model</a:t>
            </a:r>
          </a:p>
          <a:p>
            <a:pPr lvl="1"/>
            <a:r>
              <a:rPr lang="en-AU" sz="2400" dirty="0"/>
              <a:t>High bias associated with underfitting</a:t>
            </a:r>
          </a:p>
          <a:p>
            <a:pPr lvl="2"/>
            <a:r>
              <a:rPr lang="en-AU" sz="2000" dirty="0"/>
              <a:t>Increase model complexity</a:t>
            </a:r>
          </a:p>
        </p:txBody>
      </p:sp>
      <p:sp>
        <p:nvSpPr>
          <p:cNvPr id="3" name="Slide Number Placeholder 2">
            <a:extLst>
              <a:ext uri="{FF2B5EF4-FFF2-40B4-BE49-F238E27FC236}">
                <a16:creationId xmlns:a16="http://schemas.microsoft.com/office/drawing/2014/main" id="{89F887DE-3DC0-423C-A403-CDEEB13C798D}"/>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42</a:t>
            </a:fld>
            <a:endParaRPr lang="de-DE" altLang="de-DE" dirty="0">
              <a:solidFill>
                <a:srgbClr val="000000"/>
              </a:solidFill>
            </a:endParaRPr>
          </a:p>
        </p:txBody>
      </p:sp>
      <p:sp>
        <p:nvSpPr>
          <p:cNvPr id="4" name="Title 3">
            <a:extLst>
              <a:ext uri="{FF2B5EF4-FFF2-40B4-BE49-F238E27FC236}">
                <a16:creationId xmlns:a16="http://schemas.microsoft.com/office/drawing/2014/main" id="{BA96F829-5C1A-44D2-A7A8-5F847AB68295}"/>
              </a:ext>
            </a:extLst>
          </p:cNvPr>
          <p:cNvSpPr>
            <a:spLocks noGrp="1"/>
          </p:cNvSpPr>
          <p:nvPr>
            <p:ph type="title"/>
          </p:nvPr>
        </p:nvSpPr>
        <p:spPr/>
        <p:txBody>
          <a:bodyPr/>
          <a:lstStyle/>
          <a:p>
            <a:r>
              <a:rPr lang="en-AU" dirty="0"/>
              <a:t>XAI Introduction</a:t>
            </a:r>
          </a:p>
        </p:txBody>
      </p:sp>
      <p:pic>
        <p:nvPicPr>
          <p:cNvPr id="2050" name="Picture 2">
            <a:extLst>
              <a:ext uri="{FF2B5EF4-FFF2-40B4-BE49-F238E27FC236}">
                <a16:creationId xmlns:a16="http://schemas.microsoft.com/office/drawing/2014/main" id="{2C2668A9-83CC-4063-8840-27177AC481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0849" y="1703082"/>
            <a:ext cx="3740742" cy="19320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2BE8D0-6B52-4075-A747-50475CFF9548}"/>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3"/>
              </a:rPr>
              <a:t>http://www.arashfarahani.com/</a:t>
            </a:r>
            <a:endParaRPr lang="en-AU" sz="1200" dirty="0"/>
          </a:p>
        </p:txBody>
      </p:sp>
      <p:pic>
        <p:nvPicPr>
          <p:cNvPr id="8" name="Picture 7">
            <a:extLst>
              <a:ext uri="{FF2B5EF4-FFF2-40B4-BE49-F238E27FC236}">
                <a16:creationId xmlns:a16="http://schemas.microsoft.com/office/drawing/2014/main" id="{6A7B2121-D574-498B-914E-0FF35A9F5C35}"/>
              </a:ext>
            </a:extLst>
          </p:cNvPr>
          <p:cNvPicPr>
            <a:picLocks noChangeAspect="1"/>
          </p:cNvPicPr>
          <p:nvPr/>
        </p:nvPicPr>
        <p:blipFill>
          <a:blip r:embed="rId4"/>
          <a:stretch>
            <a:fillRect/>
          </a:stretch>
        </p:blipFill>
        <p:spPr>
          <a:xfrm>
            <a:off x="7709157" y="3769994"/>
            <a:ext cx="3364126" cy="2406969"/>
          </a:xfrm>
          <a:prstGeom prst="rect">
            <a:avLst/>
          </a:prstGeom>
        </p:spPr>
      </p:pic>
    </p:spTree>
    <p:extLst>
      <p:ext uri="{BB962C8B-B14F-4D97-AF65-F5344CB8AC3E}">
        <p14:creationId xmlns:p14="http://schemas.microsoft.com/office/powerpoint/2010/main" val="1929019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E3D93F-B0E6-4A86-AEE2-01931680AA3E}"/>
              </a:ext>
            </a:extLst>
          </p:cNvPr>
          <p:cNvSpPr>
            <a:spLocks noGrp="1"/>
          </p:cNvSpPr>
          <p:nvPr>
            <p:ph idx="1"/>
          </p:nvPr>
        </p:nvSpPr>
        <p:spPr>
          <a:xfrm>
            <a:off x="1271464" y="1332985"/>
            <a:ext cx="9649072" cy="4736509"/>
          </a:xfrm>
        </p:spPr>
        <p:txBody>
          <a:bodyPr>
            <a:normAutofit/>
          </a:bodyPr>
          <a:lstStyle/>
          <a:p>
            <a:pPr marL="0" indent="0">
              <a:spcBef>
                <a:spcPts val="1800"/>
              </a:spcBef>
              <a:buNone/>
            </a:pPr>
            <a:r>
              <a:rPr lang="en-AU" b="1" dirty="0">
                <a:solidFill>
                  <a:schemeClr val="accent2"/>
                </a:solidFill>
              </a:rPr>
              <a:t>We need increased Explainability</a:t>
            </a:r>
          </a:p>
          <a:p>
            <a:pPr>
              <a:spcBef>
                <a:spcPts val="1800"/>
              </a:spcBef>
            </a:pPr>
            <a:r>
              <a:rPr lang="en-AU" sz="2800" dirty="0"/>
              <a:t>The potential for biases to exist necessitates the need for an increase in explainable machine learning models</a:t>
            </a:r>
          </a:p>
          <a:p>
            <a:pPr>
              <a:spcBef>
                <a:spcPts val="1800"/>
              </a:spcBef>
            </a:pPr>
            <a:r>
              <a:rPr lang="en-AU" sz="2800" dirty="0">
                <a:solidFill>
                  <a:schemeClr val="accent1">
                    <a:lumMod val="50000"/>
                  </a:schemeClr>
                </a:solidFill>
              </a:rPr>
              <a:t>Under </a:t>
            </a:r>
            <a:r>
              <a:rPr lang="en-AU" sz="2800" i="1" dirty="0">
                <a:solidFill>
                  <a:schemeClr val="accent1">
                    <a:lumMod val="50000"/>
                  </a:schemeClr>
                </a:solidFill>
              </a:rPr>
              <a:t>General Data Protection Regulation</a:t>
            </a:r>
            <a:r>
              <a:rPr lang="en-AU" sz="2800" dirty="0">
                <a:solidFill>
                  <a:schemeClr val="accent1">
                    <a:lumMod val="50000"/>
                  </a:schemeClr>
                </a:solidFill>
              </a:rPr>
              <a:t> (GDPR) in the European Union, clinicians and patients have a right to understand how AI-driven decisions are made</a:t>
            </a:r>
          </a:p>
          <a:p>
            <a:pPr>
              <a:spcBef>
                <a:spcPts val="1800"/>
              </a:spcBef>
            </a:pPr>
            <a:r>
              <a:rPr lang="en-AU" sz="2800" dirty="0">
                <a:solidFill>
                  <a:srgbClr val="C00000"/>
                </a:solidFill>
              </a:rPr>
              <a:t>Increased knowledge and understanding of internal operations and decisions should also improve the overall accuracy and generalisability</a:t>
            </a:r>
          </a:p>
        </p:txBody>
      </p:sp>
      <p:sp>
        <p:nvSpPr>
          <p:cNvPr id="3" name="Slide Number Placeholder 2">
            <a:extLst>
              <a:ext uri="{FF2B5EF4-FFF2-40B4-BE49-F238E27FC236}">
                <a16:creationId xmlns:a16="http://schemas.microsoft.com/office/drawing/2014/main" id="{C497376D-F7ED-4CC2-9262-434C891CE919}"/>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43</a:t>
            </a:fld>
            <a:endParaRPr lang="de-DE" altLang="de-DE" dirty="0">
              <a:solidFill>
                <a:srgbClr val="000000"/>
              </a:solidFill>
            </a:endParaRPr>
          </a:p>
        </p:txBody>
      </p:sp>
      <p:sp>
        <p:nvSpPr>
          <p:cNvPr id="4" name="Title 3">
            <a:extLst>
              <a:ext uri="{FF2B5EF4-FFF2-40B4-BE49-F238E27FC236}">
                <a16:creationId xmlns:a16="http://schemas.microsoft.com/office/drawing/2014/main" id="{C02D4DFA-F90B-4667-B769-2D7DCB510D7C}"/>
              </a:ext>
            </a:extLst>
          </p:cNvPr>
          <p:cNvSpPr>
            <a:spLocks noGrp="1"/>
          </p:cNvSpPr>
          <p:nvPr>
            <p:ph type="title"/>
          </p:nvPr>
        </p:nvSpPr>
        <p:spPr/>
        <p:txBody>
          <a:bodyPr/>
          <a:lstStyle/>
          <a:p>
            <a:r>
              <a:rPr lang="en-AU" dirty="0"/>
              <a:t>XAI Introduction</a:t>
            </a:r>
          </a:p>
        </p:txBody>
      </p:sp>
    </p:spTree>
    <p:extLst>
      <p:ext uri="{BB962C8B-B14F-4D97-AF65-F5344CB8AC3E}">
        <p14:creationId xmlns:p14="http://schemas.microsoft.com/office/powerpoint/2010/main" val="1469612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ED01A-5710-4F5C-8F94-6E43BFA3DABF}"/>
              </a:ext>
            </a:extLst>
          </p:cNvPr>
          <p:cNvSpPr>
            <a:spLocks noGrp="1"/>
          </p:cNvSpPr>
          <p:nvPr>
            <p:ph idx="1"/>
          </p:nvPr>
        </p:nvSpPr>
        <p:spPr/>
        <p:txBody>
          <a:bodyPr/>
          <a:lstStyle/>
          <a:p>
            <a:r>
              <a:rPr lang="en-AU" dirty="0"/>
              <a:t>Definitions</a:t>
            </a:r>
          </a:p>
          <a:p>
            <a:r>
              <a:rPr lang="en-AU" dirty="0"/>
              <a:t>Importance of Interpretability</a:t>
            </a:r>
          </a:p>
          <a:p>
            <a:r>
              <a:rPr lang="en-AU" dirty="0"/>
              <a:t>Taxonomy of Methods</a:t>
            </a:r>
          </a:p>
          <a:p>
            <a:r>
              <a:rPr lang="en-AU" dirty="0"/>
              <a:t>Interpretable Models</a:t>
            </a:r>
          </a:p>
          <a:p>
            <a:r>
              <a:rPr lang="en-AU" dirty="0"/>
              <a:t>Model-Agnostic Methods</a:t>
            </a:r>
          </a:p>
          <a:p>
            <a:r>
              <a:rPr lang="en-AU" dirty="0"/>
              <a:t>Example-based Explanations </a:t>
            </a:r>
          </a:p>
          <a:p>
            <a:r>
              <a:rPr lang="en-AU" dirty="0"/>
              <a:t>Neural Network Interpretation</a:t>
            </a:r>
          </a:p>
          <a:p>
            <a:r>
              <a:rPr lang="en-AU" dirty="0"/>
              <a:t>Where to next?</a:t>
            </a:r>
          </a:p>
        </p:txBody>
      </p:sp>
      <p:sp>
        <p:nvSpPr>
          <p:cNvPr id="3" name="Slide Number Placeholder 2">
            <a:extLst>
              <a:ext uri="{FF2B5EF4-FFF2-40B4-BE49-F238E27FC236}">
                <a16:creationId xmlns:a16="http://schemas.microsoft.com/office/drawing/2014/main" id="{2FA01603-CAE7-43E1-AA9F-63DF56C66D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44</a:t>
            </a:fld>
            <a:endParaRPr lang="de-DE" altLang="de-DE" dirty="0">
              <a:solidFill>
                <a:srgbClr val="000000"/>
              </a:solidFill>
            </a:endParaRPr>
          </a:p>
        </p:txBody>
      </p:sp>
      <p:sp>
        <p:nvSpPr>
          <p:cNvPr id="4" name="Title 3">
            <a:extLst>
              <a:ext uri="{FF2B5EF4-FFF2-40B4-BE49-F238E27FC236}">
                <a16:creationId xmlns:a16="http://schemas.microsoft.com/office/drawing/2014/main" id="{EEEAE7A5-AE62-484A-B033-64954E691413}"/>
              </a:ext>
            </a:extLst>
          </p:cNvPr>
          <p:cNvSpPr>
            <a:spLocks noGrp="1"/>
          </p:cNvSpPr>
          <p:nvPr>
            <p:ph type="title"/>
          </p:nvPr>
        </p:nvSpPr>
        <p:spPr/>
        <p:txBody>
          <a:bodyPr/>
          <a:lstStyle/>
          <a:p>
            <a:r>
              <a:rPr lang="en-AU" dirty="0"/>
              <a:t>Overview</a:t>
            </a:r>
          </a:p>
        </p:txBody>
      </p:sp>
      <p:pic>
        <p:nvPicPr>
          <p:cNvPr id="5" name="Picture 4">
            <a:extLst>
              <a:ext uri="{FF2B5EF4-FFF2-40B4-BE49-F238E27FC236}">
                <a16:creationId xmlns:a16="http://schemas.microsoft.com/office/drawing/2014/main" id="{ED126D5E-92B5-482F-9F5A-079CE1B0A5DC}"/>
              </a:ext>
            </a:extLst>
          </p:cNvPr>
          <p:cNvPicPr>
            <a:picLocks noChangeAspect="1"/>
          </p:cNvPicPr>
          <p:nvPr/>
        </p:nvPicPr>
        <p:blipFill>
          <a:blip r:embed="rId2"/>
          <a:stretch>
            <a:fillRect/>
          </a:stretch>
        </p:blipFill>
        <p:spPr>
          <a:xfrm>
            <a:off x="7666892" y="1471002"/>
            <a:ext cx="3906296" cy="2197292"/>
          </a:xfrm>
          <a:prstGeom prst="rect">
            <a:avLst/>
          </a:prstGeom>
        </p:spPr>
      </p:pic>
      <p:pic>
        <p:nvPicPr>
          <p:cNvPr id="6" name="Picture 5">
            <a:extLst>
              <a:ext uri="{FF2B5EF4-FFF2-40B4-BE49-F238E27FC236}">
                <a16:creationId xmlns:a16="http://schemas.microsoft.com/office/drawing/2014/main" id="{72A438EE-66BD-4185-9ACC-92DA33862DBD}"/>
              </a:ext>
            </a:extLst>
          </p:cNvPr>
          <p:cNvPicPr>
            <a:picLocks noChangeAspect="1"/>
          </p:cNvPicPr>
          <p:nvPr/>
        </p:nvPicPr>
        <p:blipFill>
          <a:blip r:embed="rId3"/>
          <a:stretch>
            <a:fillRect/>
          </a:stretch>
        </p:blipFill>
        <p:spPr>
          <a:xfrm>
            <a:off x="7666892" y="3776864"/>
            <a:ext cx="3906296" cy="2197292"/>
          </a:xfrm>
          <a:prstGeom prst="rect">
            <a:avLst/>
          </a:prstGeom>
        </p:spPr>
      </p:pic>
      <p:sp>
        <p:nvSpPr>
          <p:cNvPr id="7" name="TextBox 6">
            <a:extLst>
              <a:ext uri="{FF2B5EF4-FFF2-40B4-BE49-F238E27FC236}">
                <a16:creationId xmlns:a16="http://schemas.microsoft.com/office/drawing/2014/main" id="{FE8F99C7-51AA-40B8-93FD-DB61CC84DA36}"/>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4"/>
              </a:rPr>
              <a:t>https://www.linkedin.com</a:t>
            </a:r>
            <a:endParaRPr lang="en-AU" sz="1200" dirty="0"/>
          </a:p>
        </p:txBody>
      </p:sp>
    </p:spTree>
    <p:extLst>
      <p:ext uri="{BB962C8B-B14F-4D97-AF65-F5344CB8AC3E}">
        <p14:creationId xmlns:p14="http://schemas.microsoft.com/office/powerpoint/2010/main" val="2282040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ED01A-5710-4F5C-8F94-6E43BFA3DABF}"/>
              </a:ext>
            </a:extLst>
          </p:cNvPr>
          <p:cNvSpPr>
            <a:spLocks noGrp="1"/>
          </p:cNvSpPr>
          <p:nvPr>
            <p:ph idx="1"/>
          </p:nvPr>
        </p:nvSpPr>
        <p:spPr/>
        <p:txBody>
          <a:bodyPr/>
          <a:lstStyle/>
          <a:p>
            <a:r>
              <a:rPr lang="en-AU" dirty="0"/>
              <a:t>Definitions</a:t>
            </a:r>
          </a:p>
          <a:p>
            <a:r>
              <a:rPr lang="en-AU" dirty="0">
                <a:solidFill>
                  <a:schemeClr val="bg1">
                    <a:lumMod val="65000"/>
                  </a:schemeClr>
                </a:solidFill>
              </a:rPr>
              <a:t>Importance of Interpretability</a:t>
            </a:r>
          </a:p>
          <a:p>
            <a:r>
              <a:rPr lang="en-AU" dirty="0">
                <a:solidFill>
                  <a:schemeClr val="bg1">
                    <a:lumMod val="65000"/>
                  </a:schemeClr>
                </a:solidFill>
              </a:rPr>
              <a:t>Taxonomy of Methods</a:t>
            </a:r>
          </a:p>
          <a:p>
            <a:r>
              <a:rPr lang="en-AU" dirty="0">
                <a:solidFill>
                  <a:schemeClr val="bg1">
                    <a:lumMod val="65000"/>
                  </a:schemeClr>
                </a:solidFill>
              </a:rPr>
              <a:t>Interpretable Models</a:t>
            </a:r>
          </a:p>
          <a:p>
            <a:r>
              <a:rPr lang="en-AU" dirty="0">
                <a:solidFill>
                  <a:schemeClr val="bg1">
                    <a:lumMod val="65000"/>
                  </a:schemeClr>
                </a:solidFill>
              </a:rPr>
              <a:t>Model-Agnostic Methods</a:t>
            </a:r>
          </a:p>
          <a:p>
            <a:r>
              <a:rPr lang="en-AU" dirty="0">
                <a:solidFill>
                  <a:schemeClr val="bg1">
                    <a:lumMod val="65000"/>
                  </a:schemeClr>
                </a:solidFill>
              </a:rPr>
              <a:t>Example-based Explanations </a:t>
            </a:r>
          </a:p>
          <a:p>
            <a:r>
              <a:rPr lang="en-AU" dirty="0">
                <a:solidFill>
                  <a:schemeClr val="bg1">
                    <a:lumMod val="65000"/>
                  </a:schemeClr>
                </a:solidFill>
              </a:rPr>
              <a:t>Neural Network Interpretation</a:t>
            </a:r>
          </a:p>
          <a:p>
            <a:r>
              <a:rPr lang="en-AU" dirty="0">
                <a:solidFill>
                  <a:schemeClr val="bg1">
                    <a:lumMod val="65000"/>
                  </a:schemeClr>
                </a:solidFill>
              </a:rPr>
              <a:t>Where to next?</a:t>
            </a:r>
          </a:p>
        </p:txBody>
      </p:sp>
      <p:sp>
        <p:nvSpPr>
          <p:cNvPr id="3" name="Slide Number Placeholder 2">
            <a:extLst>
              <a:ext uri="{FF2B5EF4-FFF2-40B4-BE49-F238E27FC236}">
                <a16:creationId xmlns:a16="http://schemas.microsoft.com/office/drawing/2014/main" id="{2FA01603-CAE7-43E1-AA9F-63DF56C66D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45</a:t>
            </a:fld>
            <a:endParaRPr lang="de-DE" altLang="de-DE" dirty="0">
              <a:solidFill>
                <a:srgbClr val="000000"/>
              </a:solidFill>
            </a:endParaRPr>
          </a:p>
        </p:txBody>
      </p:sp>
      <p:sp>
        <p:nvSpPr>
          <p:cNvPr id="4" name="Title 3">
            <a:extLst>
              <a:ext uri="{FF2B5EF4-FFF2-40B4-BE49-F238E27FC236}">
                <a16:creationId xmlns:a16="http://schemas.microsoft.com/office/drawing/2014/main" id="{EEEAE7A5-AE62-484A-B033-64954E691413}"/>
              </a:ext>
            </a:extLst>
          </p:cNvPr>
          <p:cNvSpPr>
            <a:spLocks noGrp="1"/>
          </p:cNvSpPr>
          <p:nvPr>
            <p:ph type="title"/>
          </p:nvPr>
        </p:nvSpPr>
        <p:spPr/>
        <p:txBody>
          <a:bodyPr/>
          <a:lstStyle/>
          <a:p>
            <a:r>
              <a:rPr lang="en-AU" dirty="0"/>
              <a:t>Overview</a:t>
            </a:r>
          </a:p>
        </p:txBody>
      </p:sp>
      <p:pic>
        <p:nvPicPr>
          <p:cNvPr id="5" name="Picture 4">
            <a:extLst>
              <a:ext uri="{FF2B5EF4-FFF2-40B4-BE49-F238E27FC236}">
                <a16:creationId xmlns:a16="http://schemas.microsoft.com/office/drawing/2014/main" id="{ED126D5E-92B5-482F-9F5A-079CE1B0A5DC}"/>
              </a:ext>
            </a:extLst>
          </p:cNvPr>
          <p:cNvPicPr>
            <a:picLocks noChangeAspect="1"/>
          </p:cNvPicPr>
          <p:nvPr/>
        </p:nvPicPr>
        <p:blipFill>
          <a:blip r:embed="rId2"/>
          <a:stretch>
            <a:fillRect/>
          </a:stretch>
        </p:blipFill>
        <p:spPr>
          <a:xfrm>
            <a:off x="7666892" y="1471002"/>
            <a:ext cx="3906296" cy="2197292"/>
          </a:xfrm>
          <a:prstGeom prst="rect">
            <a:avLst/>
          </a:prstGeom>
        </p:spPr>
      </p:pic>
      <p:pic>
        <p:nvPicPr>
          <p:cNvPr id="6" name="Picture 5">
            <a:extLst>
              <a:ext uri="{FF2B5EF4-FFF2-40B4-BE49-F238E27FC236}">
                <a16:creationId xmlns:a16="http://schemas.microsoft.com/office/drawing/2014/main" id="{72A438EE-66BD-4185-9ACC-92DA33862DBD}"/>
              </a:ext>
            </a:extLst>
          </p:cNvPr>
          <p:cNvPicPr>
            <a:picLocks noChangeAspect="1"/>
          </p:cNvPicPr>
          <p:nvPr/>
        </p:nvPicPr>
        <p:blipFill>
          <a:blip r:embed="rId3"/>
          <a:stretch>
            <a:fillRect/>
          </a:stretch>
        </p:blipFill>
        <p:spPr>
          <a:xfrm>
            <a:off x="7666892" y="3776864"/>
            <a:ext cx="3906296" cy="2197292"/>
          </a:xfrm>
          <a:prstGeom prst="rect">
            <a:avLst/>
          </a:prstGeom>
        </p:spPr>
      </p:pic>
      <p:sp>
        <p:nvSpPr>
          <p:cNvPr id="7" name="TextBox 6">
            <a:extLst>
              <a:ext uri="{FF2B5EF4-FFF2-40B4-BE49-F238E27FC236}">
                <a16:creationId xmlns:a16="http://schemas.microsoft.com/office/drawing/2014/main" id="{FE8F99C7-51AA-40B8-93FD-DB61CC84DA36}"/>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4"/>
              </a:rPr>
              <a:t>https://www.linkedin.com</a:t>
            </a:r>
            <a:endParaRPr lang="en-AU" sz="1200" dirty="0"/>
          </a:p>
        </p:txBody>
      </p:sp>
    </p:spTree>
    <p:extLst>
      <p:ext uri="{BB962C8B-B14F-4D97-AF65-F5344CB8AC3E}">
        <p14:creationId xmlns:p14="http://schemas.microsoft.com/office/powerpoint/2010/main" val="3192276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C274B3-FB93-4908-98E9-9EC1376A1CAD}"/>
              </a:ext>
            </a:extLst>
          </p:cNvPr>
          <p:cNvSpPr>
            <a:spLocks noGrp="1"/>
          </p:cNvSpPr>
          <p:nvPr>
            <p:ph idx="1"/>
          </p:nvPr>
        </p:nvSpPr>
        <p:spPr>
          <a:xfrm>
            <a:off x="1271464" y="1378816"/>
            <a:ext cx="6043736" cy="4650194"/>
          </a:xfrm>
        </p:spPr>
        <p:txBody>
          <a:bodyPr/>
          <a:lstStyle/>
          <a:p>
            <a:r>
              <a:rPr lang="en-AU" b="1" dirty="0">
                <a:solidFill>
                  <a:schemeClr val="accent2"/>
                </a:solidFill>
              </a:rPr>
              <a:t>Interpretable Machine Learning </a:t>
            </a:r>
          </a:p>
          <a:p>
            <a:pPr lvl="1"/>
            <a:r>
              <a:rPr lang="en-AU" dirty="0"/>
              <a:t>Methods and models that make the behaviour and predictions of machine learning systems understandable to humans</a:t>
            </a:r>
          </a:p>
          <a:p>
            <a:r>
              <a:rPr lang="en-AU" b="1" dirty="0">
                <a:solidFill>
                  <a:schemeClr val="accent2"/>
                </a:solidFill>
              </a:rPr>
              <a:t>Black-Box Systems </a:t>
            </a:r>
          </a:p>
          <a:p>
            <a:pPr lvl="1"/>
            <a:r>
              <a:rPr lang="en-AU" dirty="0"/>
              <a:t>Models that cannot be understood by looking at their parameters</a:t>
            </a:r>
          </a:p>
          <a:p>
            <a:pPr lvl="1"/>
            <a:r>
              <a:rPr lang="en-AU" dirty="0"/>
              <a:t>These models are not interpretable</a:t>
            </a:r>
          </a:p>
        </p:txBody>
      </p:sp>
      <p:sp>
        <p:nvSpPr>
          <p:cNvPr id="3" name="Slide Number Placeholder 2">
            <a:extLst>
              <a:ext uri="{FF2B5EF4-FFF2-40B4-BE49-F238E27FC236}">
                <a16:creationId xmlns:a16="http://schemas.microsoft.com/office/drawing/2014/main" id="{384CDD63-056C-40D5-921E-B205A141FDB3}"/>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46</a:t>
            </a:fld>
            <a:endParaRPr lang="de-DE" altLang="de-DE" dirty="0">
              <a:solidFill>
                <a:srgbClr val="000000"/>
              </a:solidFill>
            </a:endParaRPr>
          </a:p>
        </p:txBody>
      </p:sp>
      <p:sp>
        <p:nvSpPr>
          <p:cNvPr id="4" name="Title 3">
            <a:extLst>
              <a:ext uri="{FF2B5EF4-FFF2-40B4-BE49-F238E27FC236}">
                <a16:creationId xmlns:a16="http://schemas.microsoft.com/office/drawing/2014/main" id="{838DD0D4-5C76-4706-8BB5-A1573B6EE656}"/>
              </a:ext>
            </a:extLst>
          </p:cNvPr>
          <p:cNvSpPr>
            <a:spLocks noGrp="1"/>
          </p:cNvSpPr>
          <p:nvPr>
            <p:ph type="title"/>
          </p:nvPr>
        </p:nvSpPr>
        <p:spPr/>
        <p:txBody>
          <a:bodyPr/>
          <a:lstStyle/>
          <a:p>
            <a:r>
              <a:rPr lang="en-AU" dirty="0"/>
              <a:t>Definitions</a:t>
            </a:r>
          </a:p>
        </p:txBody>
      </p:sp>
      <p:pic>
        <p:nvPicPr>
          <p:cNvPr id="2050" name="Picture 2" descr="https://christophm.github.io/interpretable-ml-book/images/iml.png">
            <a:extLst>
              <a:ext uri="{FF2B5EF4-FFF2-40B4-BE49-F238E27FC236}">
                <a16:creationId xmlns:a16="http://schemas.microsoft.com/office/drawing/2014/main" id="{47050035-311D-495C-A5AB-3178C14BB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275" y="1711452"/>
            <a:ext cx="7542440" cy="3984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728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A34ADC-96A6-42CE-B256-155B45BD6184}"/>
              </a:ext>
            </a:extLst>
          </p:cNvPr>
          <p:cNvSpPr>
            <a:spLocks noGrp="1"/>
          </p:cNvSpPr>
          <p:nvPr>
            <p:ph idx="1"/>
          </p:nvPr>
        </p:nvSpPr>
        <p:spPr>
          <a:xfrm>
            <a:off x="1102708" y="1478055"/>
            <a:ext cx="6500936" cy="4361042"/>
          </a:xfrm>
        </p:spPr>
        <p:txBody>
          <a:bodyPr/>
          <a:lstStyle/>
          <a:p>
            <a:r>
              <a:rPr lang="en-AU" b="1" dirty="0">
                <a:solidFill>
                  <a:schemeClr val="accent2"/>
                </a:solidFill>
              </a:rPr>
              <a:t>Interpretability</a:t>
            </a:r>
          </a:p>
          <a:p>
            <a:pPr lvl="1"/>
            <a:r>
              <a:rPr lang="en-AU" dirty="0"/>
              <a:t>The degree to which a human can understand the cause of a decision </a:t>
            </a:r>
          </a:p>
          <a:p>
            <a:pPr lvl="1"/>
            <a:r>
              <a:rPr lang="en-AU" dirty="0"/>
              <a:t>The degree to which a human can consistently predict the model’s result</a:t>
            </a:r>
          </a:p>
          <a:p>
            <a:pPr lvl="1"/>
            <a:r>
              <a:rPr lang="en-AU" dirty="0"/>
              <a:t>A model is more interpretable than another model if its decisions  are easier for a human to comprehend than decisions from the </a:t>
            </a:r>
            <a:r>
              <a:rPr lang="en-AU"/>
              <a:t>other model</a:t>
            </a:r>
            <a:endParaRPr lang="en-AU" dirty="0"/>
          </a:p>
        </p:txBody>
      </p:sp>
      <p:sp>
        <p:nvSpPr>
          <p:cNvPr id="3" name="Slide Number Placeholder 2">
            <a:extLst>
              <a:ext uri="{FF2B5EF4-FFF2-40B4-BE49-F238E27FC236}">
                <a16:creationId xmlns:a16="http://schemas.microsoft.com/office/drawing/2014/main" id="{8C6D974A-B66A-42C0-B1AC-559B22C14845}"/>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47</a:t>
            </a:fld>
            <a:endParaRPr lang="de-DE" altLang="de-DE" dirty="0">
              <a:solidFill>
                <a:srgbClr val="000000"/>
              </a:solidFill>
            </a:endParaRPr>
          </a:p>
        </p:txBody>
      </p:sp>
      <p:sp>
        <p:nvSpPr>
          <p:cNvPr id="4" name="Title 3">
            <a:extLst>
              <a:ext uri="{FF2B5EF4-FFF2-40B4-BE49-F238E27FC236}">
                <a16:creationId xmlns:a16="http://schemas.microsoft.com/office/drawing/2014/main" id="{6BE968F0-F790-4570-97EB-C6A6B8C25129}"/>
              </a:ext>
            </a:extLst>
          </p:cNvPr>
          <p:cNvSpPr>
            <a:spLocks noGrp="1"/>
          </p:cNvSpPr>
          <p:nvPr>
            <p:ph type="title"/>
          </p:nvPr>
        </p:nvSpPr>
        <p:spPr/>
        <p:txBody>
          <a:bodyPr/>
          <a:lstStyle/>
          <a:p>
            <a:r>
              <a:rPr lang="en-AU" dirty="0"/>
              <a:t>Definitions </a:t>
            </a:r>
          </a:p>
        </p:txBody>
      </p:sp>
      <p:pic>
        <p:nvPicPr>
          <p:cNvPr id="5" name="Picture 4">
            <a:extLst>
              <a:ext uri="{FF2B5EF4-FFF2-40B4-BE49-F238E27FC236}">
                <a16:creationId xmlns:a16="http://schemas.microsoft.com/office/drawing/2014/main" id="{2B029A43-4E46-450A-AAFC-791F65310C5A}"/>
              </a:ext>
            </a:extLst>
          </p:cNvPr>
          <p:cNvPicPr>
            <a:picLocks noChangeAspect="1"/>
          </p:cNvPicPr>
          <p:nvPr/>
        </p:nvPicPr>
        <p:blipFill>
          <a:blip r:embed="rId2"/>
          <a:stretch>
            <a:fillRect/>
          </a:stretch>
        </p:blipFill>
        <p:spPr>
          <a:xfrm>
            <a:off x="7603643" y="2273901"/>
            <a:ext cx="4389149" cy="3352787"/>
          </a:xfrm>
          <a:prstGeom prst="rect">
            <a:avLst/>
          </a:prstGeom>
        </p:spPr>
      </p:pic>
      <p:sp>
        <p:nvSpPr>
          <p:cNvPr id="7" name="TextBox 6">
            <a:extLst>
              <a:ext uri="{FF2B5EF4-FFF2-40B4-BE49-F238E27FC236}">
                <a16:creationId xmlns:a16="http://schemas.microsoft.com/office/drawing/2014/main" id="{D994FDFB-F916-4E20-8935-C59D52B37949}"/>
              </a:ext>
            </a:extLst>
          </p:cNvPr>
          <p:cNvSpPr txBox="1"/>
          <p:nvPr/>
        </p:nvSpPr>
        <p:spPr>
          <a:xfrm>
            <a:off x="8869680" y="1018903"/>
            <a:ext cx="3283130" cy="275315"/>
          </a:xfrm>
          <a:prstGeom prst="rect">
            <a:avLst/>
          </a:prstGeom>
          <a:noFill/>
        </p:spPr>
        <p:txBody>
          <a:bodyPr wrap="square" rtlCol="0">
            <a:spAutoFit/>
          </a:bodyPr>
          <a:lstStyle/>
          <a:p>
            <a:pPr algn="r"/>
            <a:r>
              <a:rPr lang="en-AU" sz="1200" dirty="0"/>
              <a:t>Image Source: </a:t>
            </a:r>
            <a:r>
              <a:rPr lang="en-AU" sz="1200" dirty="0">
                <a:hlinkClick r:id="rId3"/>
              </a:rPr>
              <a:t>https://towardsdatascience.com</a:t>
            </a:r>
            <a:endParaRPr lang="en-AU" sz="1200" dirty="0"/>
          </a:p>
        </p:txBody>
      </p:sp>
    </p:spTree>
    <p:extLst>
      <p:ext uri="{BB962C8B-B14F-4D97-AF65-F5344CB8AC3E}">
        <p14:creationId xmlns:p14="http://schemas.microsoft.com/office/powerpoint/2010/main" val="178291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CBE42B-0602-456A-AB72-82A2638A62AB}"/>
              </a:ext>
            </a:extLst>
          </p:cNvPr>
          <p:cNvSpPr>
            <a:spLocks noGrp="1"/>
          </p:cNvSpPr>
          <p:nvPr>
            <p:ph idx="1"/>
          </p:nvPr>
        </p:nvSpPr>
        <p:spPr>
          <a:xfrm>
            <a:off x="1271464" y="1094084"/>
            <a:ext cx="9649072" cy="5190084"/>
          </a:xfrm>
        </p:spPr>
        <p:txBody>
          <a:bodyPr/>
          <a:lstStyle/>
          <a:p>
            <a:r>
              <a:rPr lang="en-AU" b="1" dirty="0">
                <a:solidFill>
                  <a:schemeClr val="accent2"/>
                </a:solidFill>
              </a:rPr>
              <a:t>What is an explanation?</a:t>
            </a:r>
          </a:p>
          <a:p>
            <a:pPr lvl="1"/>
            <a:r>
              <a:rPr lang="en-AU" sz="2700" dirty="0"/>
              <a:t>An explanation is the </a:t>
            </a:r>
            <a:r>
              <a:rPr lang="en-AU" sz="2700" b="1" dirty="0"/>
              <a:t>answer to a why-question</a:t>
            </a:r>
          </a:p>
          <a:p>
            <a:pPr lvl="2"/>
            <a:r>
              <a:rPr lang="en-AU" dirty="0"/>
              <a:t>E.g., Why did not the treatment work on the patient</a:t>
            </a:r>
          </a:p>
          <a:p>
            <a:r>
              <a:rPr lang="en-AU" b="1" dirty="0">
                <a:solidFill>
                  <a:schemeClr val="accent2"/>
                </a:solidFill>
              </a:rPr>
              <a:t>Properties of good explanations</a:t>
            </a:r>
          </a:p>
          <a:p>
            <a:pPr lvl="1"/>
            <a:r>
              <a:rPr lang="en-AU" sz="2700" dirty="0"/>
              <a:t>Selective</a:t>
            </a:r>
          </a:p>
          <a:p>
            <a:pPr lvl="1"/>
            <a:r>
              <a:rPr lang="en-AU" sz="2700" dirty="0"/>
              <a:t>Contrastive</a:t>
            </a:r>
          </a:p>
          <a:p>
            <a:pPr lvl="1"/>
            <a:r>
              <a:rPr lang="en-AU" sz="2700" dirty="0"/>
              <a:t>Focus on the abnormal</a:t>
            </a:r>
          </a:p>
          <a:p>
            <a:pPr lvl="1"/>
            <a:r>
              <a:rPr lang="en-AU" sz="2700" dirty="0"/>
              <a:t>Truthful</a:t>
            </a:r>
          </a:p>
          <a:p>
            <a:pPr lvl="1"/>
            <a:r>
              <a:rPr lang="en-AU" sz="2700" dirty="0"/>
              <a:t>General and probable</a:t>
            </a:r>
          </a:p>
          <a:p>
            <a:pPr lvl="1"/>
            <a:r>
              <a:rPr lang="en-AU" sz="2700" dirty="0"/>
              <a:t>Align with our prior beliefs</a:t>
            </a:r>
          </a:p>
          <a:p>
            <a:pPr lvl="1"/>
            <a:endParaRPr lang="en-AU" dirty="0"/>
          </a:p>
        </p:txBody>
      </p:sp>
      <p:sp>
        <p:nvSpPr>
          <p:cNvPr id="3" name="Slide Number Placeholder 2">
            <a:extLst>
              <a:ext uri="{FF2B5EF4-FFF2-40B4-BE49-F238E27FC236}">
                <a16:creationId xmlns:a16="http://schemas.microsoft.com/office/drawing/2014/main" id="{AB13EE3B-D77F-4D3E-A9CE-D8474C791BFA}"/>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48</a:t>
            </a:fld>
            <a:endParaRPr lang="de-DE" altLang="de-DE" dirty="0">
              <a:solidFill>
                <a:srgbClr val="000000"/>
              </a:solidFill>
            </a:endParaRPr>
          </a:p>
        </p:txBody>
      </p:sp>
      <p:sp>
        <p:nvSpPr>
          <p:cNvPr id="4" name="Title 3">
            <a:extLst>
              <a:ext uri="{FF2B5EF4-FFF2-40B4-BE49-F238E27FC236}">
                <a16:creationId xmlns:a16="http://schemas.microsoft.com/office/drawing/2014/main" id="{0B7E30FD-842D-4495-AD52-C37A36EE4DF9}"/>
              </a:ext>
            </a:extLst>
          </p:cNvPr>
          <p:cNvSpPr>
            <a:spLocks noGrp="1"/>
          </p:cNvSpPr>
          <p:nvPr>
            <p:ph type="title"/>
          </p:nvPr>
        </p:nvSpPr>
        <p:spPr/>
        <p:txBody>
          <a:bodyPr/>
          <a:lstStyle/>
          <a:p>
            <a:r>
              <a:rPr lang="en-AU" dirty="0"/>
              <a:t>Definitions</a:t>
            </a:r>
          </a:p>
        </p:txBody>
      </p:sp>
      <p:pic>
        <p:nvPicPr>
          <p:cNvPr id="5" name="Picture 4">
            <a:extLst>
              <a:ext uri="{FF2B5EF4-FFF2-40B4-BE49-F238E27FC236}">
                <a16:creationId xmlns:a16="http://schemas.microsoft.com/office/drawing/2014/main" id="{16365804-7FE9-4351-BF6C-1320574A3BBD}"/>
              </a:ext>
            </a:extLst>
          </p:cNvPr>
          <p:cNvPicPr>
            <a:picLocks noChangeAspect="1"/>
          </p:cNvPicPr>
          <p:nvPr/>
        </p:nvPicPr>
        <p:blipFill>
          <a:blip r:embed="rId2"/>
          <a:stretch>
            <a:fillRect/>
          </a:stretch>
        </p:blipFill>
        <p:spPr>
          <a:xfrm>
            <a:off x="7792810" y="2871319"/>
            <a:ext cx="2931795" cy="3159507"/>
          </a:xfrm>
          <a:prstGeom prst="rect">
            <a:avLst/>
          </a:prstGeom>
        </p:spPr>
      </p:pic>
    </p:spTree>
    <p:extLst>
      <p:ext uri="{BB962C8B-B14F-4D97-AF65-F5344CB8AC3E}">
        <p14:creationId xmlns:p14="http://schemas.microsoft.com/office/powerpoint/2010/main" val="1973769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ED01A-5710-4F5C-8F94-6E43BFA3DABF}"/>
              </a:ext>
            </a:extLst>
          </p:cNvPr>
          <p:cNvSpPr>
            <a:spLocks noGrp="1"/>
          </p:cNvSpPr>
          <p:nvPr>
            <p:ph idx="1"/>
          </p:nvPr>
        </p:nvSpPr>
        <p:spPr/>
        <p:txBody>
          <a:bodyPr/>
          <a:lstStyle/>
          <a:p>
            <a:r>
              <a:rPr lang="en-AU" dirty="0">
                <a:solidFill>
                  <a:schemeClr val="bg1">
                    <a:lumMod val="65000"/>
                  </a:schemeClr>
                </a:solidFill>
              </a:rPr>
              <a:t>Definitions</a:t>
            </a:r>
          </a:p>
          <a:p>
            <a:r>
              <a:rPr lang="en-AU" dirty="0"/>
              <a:t>Importance of Interpretability</a:t>
            </a:r>
          </a:p>
          <a:p>
            <a:r>
              <a:rPr lang="en-AU" dirty="0">
                <a:solidFill>
                  <a:schemeClr val="bg1">
                    <a:lumMod val="65000"/>
                  </a:schemeClr>
                </a:solidFill>
              </a:rPr>
              <a:t>Taxonomy of Methods</a:t>
            </a:r>
          </a:p>
          <a:p>
            <a:r>
              <a:rPr lang="en-AU" dirty="0">
                <a:solidFill>
                  <a:schemeClr val="bg1">
                    <a:lumMod val="65000"/>
                  </a:schemeClr>
                </a:solidFill>
              </a:rPr>
              <a:t>Interpretable Models</a:t>
            </a:r>
          </a:p>
          <a:p>
            <a:r>
              <a:rPr lang="en-AU" dirty="0">
                <a:solidFill>
                  <a:schemeClr val="bg1">
                    <a:lumMod val="65000"/>
                  </a:schemeClr>
                </a:solidFill>
              </a:rPr>
              <a:t>Model-Agnostic Methods</a:t>
            </a:r>
          </a:p>
          <a:p>
            <a:r>
              <a:rPr lang="en-AU" dirty="0">
                <a:solidFill>
                  <a:schemeClr val="bg1">
                    <a:lumMod val="65000"/>
                  </a:schemeClr>
                </a:solidFill>
              </a:rPr>
              <a:t>Example-based Explanations </a:t>
            </a:r>
          </a:p>
          <a:p>
            <a:r>
              <a:rPr lang="en-AU" dirty="0">
                <a:solidFill>
                  <a:schemeClr val="bg1">
                    <a:lumMod val="65000"/>
                  </a:schemeClr>
                </a:solidFill>
              </a:rPr>
              <a:t>Neural Network Interpretation</a:t>
            </a:r>
          </a:p>
          <a:p>
            <a:r>
              <a:rPr lang="en-AU" dirty="0">
                <a:solidFill>
                  <a:schemeClr val="bg1">
                    <a:lumMod val="65000"/>
                  </a:schemeClr>
                </a:solidFill>
              </a:rPr>
              <a:t>Where to next?</a:t>
            </a:r>
          </a:p>
        </p:txBody>
      </p:sp>
      <p:sp>
        <p:nvSpPr>
          <p:cNvPr id="3" name="Slide Number Placeholder 2">
            <a:extLst>
              <a:ext uri="{FF2B5EF4-FFF2-40B4-BE49-F238E27FC236}">
                <a16:creationId xmlns:a16="http://schemas.microsoft.com/office/drawing/2014/main" id="{2FA01603-CAE7-43E1-AA9F-63DF56C66D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49</a:t>
            </a:fld>
            <a:endParaRPr lang="de-DE" altLang="de-DE" dirty="0">
              <a:solidFill>
                <a:srgbClr val="000000"/>
              </a:solidFill>
            </a:endParaRPr>
          </a:p>
        </p:txBody>
      </p:sp>
      <p:sp>
        <p:nvSpPr>
          <p:cNvPr id="4" name="Title 3">
            <a:extLst>
              <a:ext uri="{FF2B5EF4-FFF2-40B4-BE49-F238E27FC236}">
                <a16:creationId xmlns:a16="http://schemas.microsoft.com/office/drawing/2014/main" id="{EEEAE7A5-AE62-484A-B033-64954E691413}"/>
              </a:ext>
            </a:extLst>
          </p:cNvPr>
          <p:cNvSpPr>
            <a:spLocks noGrp="1"/>
          </p:cNvSpPr>
          <p:nvPr>
            <p:ph type="title"/>
          </p:nvPr>
        </p:nvSpPr>
        <p:spPr/>
        <p:txBody>
          <a:bodyPr/>
          <a:lstStyle/>
          <a:p>
            <a:r>
              <a:rPr lang="en-AU" dirty="0"/>
              <a:t>Overview</a:t>
            </a:r>
          </a:p>
        </p:txBody>
      </p:sp>
      <p:pic>
        <p:nvPicPr>
          <p:cNvPr id="5" name="Picture 4">
            <a:extLst>
              <a:ext uri="{FF2B5EF4-FFF2-40B4-BE49-F238E27FC236}">
                <a16:creationId xmlns:a16="http://schemas.microsoft.com/office/drawing/2014/main" id="{ED126D5E-92B5-482F-9F5A-079CE1B0A5DC}"/>
              </a:ext>
            </a:extLst>
          </p:cNvPr>
          <p:cNvPicPr>
            <a:picLocks noChangeAspect="1"/>
          </p:cNvPicPr>
          <p:nvPr/>
        </p:nvPicPr>
        <p:blipFill>
          <a:blip r:embed="rId2"/>
          <a:stretch>
            <a:fillRect/>
          </a:stretch>
        </p:blipFill>
        <p:spPr>
          <a:xfrm>
            <a:off x="7666892" y="1471002"/>
            <a:ext cx="3906296" cy="2197292"/>
          </a:xfrm>
          <a:prstGeom prst="rect">
            <a:avLst/>
          </a:prstGeom>
        </p:spPr>
      </p:pic>
      <p:pic>
        <p:nvPicPr>
          <p:cNvPr id="6" name="Picture 5">
            <a:extLst>
              <a:ext uri="{FF2B5EF4-FFF2-40B4-BE49-F238E27FC236}">
                <a16:creationId xmlns:a16="http://schemas.microsoft.com/office/drawing/2014/main" id="{72A438EE-66BD-4185-9ACC-92DA33862DBD}"/>
              </a:ext>
            </a:extLst>
          </p:cNvPr>
          <p:cNvPicPr>
            <a:picLocks noChangeAspect="1"/>
          </p:cNvPicPr>
          <p:nvPr/>
        </p:nvPicPr>
        <p:blipFill>
          <a:blip r:embed="rId3"/>
          <a:stretch>
            <a:fillRect/>
          </a:stretch>
        </p:blipFill>
        <p:spPr>
          <a:xfrm>
            <a:off x="7666892" y="3776864"/>
            <a:ext cx="3906296" cy="2197292"/>
          </a:xfrm>
          <a:prstGeom prst="rect">
            <a:avLst/>
          </a:prstGeom>
        </p:spPr>
      </p:pic>
      <p:sp>
        <p:nvSpPr>
          <p:cNvPr id="7" name="TextBox 6">
            <a:extLst>
              <a:ext uri="{FF2B5EF4-FFF2-40B4-BE49-F238E27FC236}">
                <a16:creationId xmlns:a16="http://schemas.microsoft.com/office/drawing/2014/main" id="{FE8F99C7-51AA-40B8-93FD-DB61CC84DA36}"/>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4"/>
              </a:rPr>
              <a:t>https://www.linkedin.com</a:t>
            </a:r>
            <a:endParaRPr lang="en-AU" sz="1200" dirty="0"/>
          </a:p>
        </p:txBody>
      </p:sp>
    </p:spTree>
    <p:extLst>
      <p:ext uri="{BB962C8B-B14F-4D97-AF65-F5344CB8AC3E}">
        <p14:creationId xmlns:p14="http://schemas.microsoft.com/office/powerpoint/2010/main" val="363159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2D8BEA-DE45-4727-A8E2-3BB1DDA81218}"/>
              </a:ext>
            </a:extLst>
          </p:cNvPr>
          <p:cNvSpPr>
            <a:spLocks noGrp="1"/>
          </p:cNvSpPr>
          <p:nvPr>
            <p:ph idx="1"/>
          </p:nvPr>
        </p:nvSpPr>
        <p:spPr>
          <a:xfrm>
            <a:off x="1414151" y="1146772"/>
            <a:ext cx="7020846" cy="5137396"/>
          </a:xfrm>
        </p:spPr>
        <p:txBody>
          <a:bodyPr/>
          <a:lstStyle/>
          <a:p>
            <a:pPr marL="0" indent="0">
              <a:buNone/>
            </a:pPr>
            <a:r>
              <a:rPr lang="en-AU" b="1" dirty="0">
                <a:solidFill>
                  <a:srgbClr val="C00000"/>
                </a:solidFill>
              </a:rPr>
              <a:t>How does it work?</a:t>
            </a:r>
          </a:p>
          <a:p>
            <a:r>
              <a:rPr lang="en-AU" sz="2400" b="1" dirty="0"/>
              <a:t>Encoder-decoder set-up: </a:t>
            </a:r>
            <a:r>
              <a:rPr lang="en-AU" sz="2400" dirty="0"/>
              <a:t>Internally a transformer has a similar set up to a RNN based sequence to sequence model</a:t>
            </a:r>
          </a:p>
          <a:p>
            <a:r>
              <a:rPr lang="en-AU" sz="2400" b="1" dirty="0"/>
              <a:t>Encoder set-up: </a:t>
            </a:r>
            <a:r>
              <a:rPr lang="en-AU" sz="2400" dirty="0"/>
              <a:t>each encoder layer consist of self attention mechanisms and a feed forward network</a:t>
            </a:r>
          </a:p>
          <a:p>
            <a:pPr lvl="1"/>
            <a:r>
              <a:rPr lang="en-AU" sz="2000" dirty="0"/>
              <a:t>Self attention captures importance of surrounding parts of input sequence when encoding</a:t>
            </a:r>
          </a:p>
          <a:p>
            <a:r>
              <a:rPr lang="en-AU" sz="2400" b="1" dirty="0"/>
              <a:t>Decoder set-up: </a:t>
            </a:r>
            <a:r>
              <a:rPr lang="en-AU" sz="2400" dirty="0"/>
              <a:t>each encoder layer consist of Encoder-Decoder attention mechanisms and a feed forward network</a:t>
            </a:r>
          </a:p>
          <a:p>
            <a:pPr lvl="1"/>
            <a:r>
              <a:rPr lang="en-AU" sz="2000" dirty="0"/>
              <a:t>Helps the decoder focus on relevant parts of the input sentence</a:t>
            </a:r>
          </a:p>
          <a:p>
            <a:endParaRPr lang="en-AU" sz="2400" dirty="0"/>
          </a:p>
        </p:txBody>
      </p:sp>
      <p:sp>
        <p:nvSpPr>
          <p:cNvPr id="3" name="Slide Number Placeholder 2">
            <a:extLst>
              <a:ext uri="{FF2B5EF4-FFF2-40B4-BE49-F238E27FC236}">
                <a16:creationId xmlns:a16="http://schemas.microsoft.com/office/drawing/2014/main" id="{5364AFFA-BA04-4948-BDBA-853B14295201}"/>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5</a:t>
            </a:fld>
            <a:endParaRPr lang="de-DE" altLang="de-DE" dirty="0">
              <a:solidFill>
                <a:srgbClr val="000000"/>
              </a:solidFill>
            </a:endParaRPr>
          </a:p>
        </p:txBody>
      </p:sp>
      <p:sp>
        <p:nvSpPr>
          <p:cNvPr id="4" name="Title 3">
            <a:extLst>
              <a:ext uri="{FF2B5EF4-FFF2-40B4-BE49-F238E27FC236}">
                <a16:creationId xmlns:a16="http://schemas.microsoft.com/office/drawing/2014/main" id="{F26C342C-D8B5-4013-B596-E13424D6573C}"/>
              </a:ext>
            </a:extLst>
          </p:cNvPr>
          <p:cNvSpPr>
            <a:spLocks noGrp="1"/>
          </p:cNvSpPr>
          <p:nvPr>
            <p:ph type="title"/>
          </p:nvPr>
        </p:nvSpPr>
        <p:spPr/>
        <p:txBody>
          <a:bodyPr/>
          <a:lstStyle/>
          <a:p>
            <a:r>
              <a:rPr lang="en-AU" dirty="0"/>
              <a:t>The Transformer Model</a:t>
            </a:r>
          </a:p>
        </p:txBody>
      </p:sp>
      <p:pic>
        <p:nvPicPr>
          <p:cNvPr id="5" name="Picture 4">
            <a:extLst>
              <a:ext uri="{FF2B5EF4-FFF2-40B4-BE49-F238E27FC236}">
                <a16:creationId xmlns:a16="http://schemas.microsoft.com/office/drawing/2014/main" id="{720177F6-BCF5-432D-981F-1B1E6541FCF3}"/>
              </a:ext>
            </a:extLst>
          </p:cNvPr>
          <p:cNvPicPr>
            <a:picLocks noChangeAspect="1"/>
          </p:cNvPicPr>
          <p:nvPr/>
        </p:nvPicPr>
        <p:blipFill>
          <a:blip r:embed="rId2"/>
          <a:stretch>
            <a:fillRect/>
          </a:stretch>
        </p:blipFill>
        <p:spPr>
          <a:xfrm>
            <a:off x="8640893" y="1056339"/>
            <a:ext cx="3115677" cy="2026895"/>
          </a:xfrm>
          <a:prstGeom prst="rect">
            <a:avLst/>
          </a:prstGeom>
        </p:spPr>
      </p:pic>
      <p:pic>
        <p:nvPicPr>
          <p:cNvPr id="6" name="Picture 5">
            <a:extLst>
              <a:ext uri="{FF2B5EF4-FFF2-40B4-BE49-F238E27FC236}">
                <a16:creationId xmlns:a16="http://schemas.microsoft.com/office/drawing/2014/main" id="{42A8BFCF-0375-4806-BD65-4D5591945757}"/>
              </a:ext>
            </a:extLst>
          </p:cNvPr>
          <p:cNvPicPr>
            <a:picLocks noChangeAspect="1"/>
          </p:cNvPicPr>
          <p:nvPr/>
        </p:nvPicPr>
        <p:blipFill>
          <a:blip r:embed="rId3"/>
          <a:stretch>
            <a:fillRect/>
          </a:stretch>
        </p:blipFill>
        <p:spPr>
          <a:xfrm>
            <a:off x="8846789" y="3083234"/>
            <a:ext cx="3115677" cy="1616831"/>
          </a:xfrm>
          <a:prstGeom prst="rect">
            <a:avLst/>
          </a:prstGeom>
        </p:spPr>
      </p:pic>
      <p:pic>
        <p:nvPicPr>
          <p:cNvPr id="7" name="Picture 6">
            <a:extLst>
              <a:ext uri="{FF2B5EF4-FFF2-40B4-BE49-F238E27FC236}">
                <a16:creationId xmlns:a16="http://schemas.microsoft.com/office/drawing/2014/main" id="{916F412B-050E-44E7-BD07-50D088F7A8B6}"/>
              </a:ext>
            </a:extLst>
          </p:cNvPr>
          <p:cNvPicPr>
            <a:picLocks noChangeAspect="1"/>
          </p:cNvPicPr>
          <p:nvPr/>
        </p:nvPicPr>
        <p:blipFill>
          <a:blip r:embed="rId4"/>
          <a:stretch>
            <a:fillRect/>
          </a:stretch>
        </p:blipFill>
        <p:spPr>
          <a:xfrm>
            <a:off x="8965296" y="4657077"/>
            <a:ext cx="2590310" cy="1677332"/>
          </a:xfrm>
          <a:prstGeom prst="rect">
            <a:avLst/>
          </a:prstGeom>
        </p:spPr>
      </p:pic>
    </p:spTree>
    <p:extLst>
      <p:ext uri="{BB962C8B-B14F-4D97-AF65-F5344CB8AC3E}">
        <p14:creationId xmlns:p14="http://schemas.microsoft.com/office/powerpoint/2010/main" val="3520246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BEB65-388C-4F9D-A1E8-15AB104602AD}"/>
              </a:ext>
            </a:extLst>
          </p:cNvPr>
          <p:cNvSpPr>
            <a:spLocks noGrp="1"/>
          </p:cNvSpPr>
          <p:nvPr>
            <p:ph idx="1"/>
          </p:nvPr>
        </p:nvSpPr>
        <p:spPr>
          <a:xfrm>
            <a:off x="1271464" y="1335050"/>
            <a:ext cx="7510795" cy="4949118"/>
          </a:xfrm>
        </p:spPr>
        <p:txBody>
          <a:bodyPr/>
          <a:lstStyle/>
          <a:p>
            <a:r>
              <a:rPr lang="en-AU" b="1" dirty="0">
                <a:solidFill>
                  <a:schemeClr val="accent2"/>
                </a:solidFill>
              </a:rPr>
              <a:t>Incomplete Descriptions</a:t>
            </a:r>
          </a:p>
          <a:p>
            <a:pPr lvl="1"/>
            <a:r>
              <a:rPr lang="en-AU" dirty="0"/>
              <a:t>A single-value evaluation metric, such as accuracy, is an incomplete description of most real-world tasks</a:t>
            </a:r>
          </a:p>
          <a:p>
            <a:r>
              <a:rPr lang="en-AU" b="1" dirty="0">
                <a:solidFill>
                  <a:schemeClr val="accent2"/>
                </a:solidFill>
              </a:rPr>
              <a:t>Incomplete Problem Formalisation</a:t>
            </a:r>
          </a:p>
          <a:p>
            <a:pPr lvl="1"/>
            <a:r>
              <a:rPr lang="en-AU" dirty="0"/>
              <a:t>For certain problems a correct prediction only partially solves the original problem</a:t>
            </a:r>
          </a:p>
          <a:p>
            <a:pPr lvl="2"/>
            <a:r>
              <a:rPr lang="en-AU" dirty="0"/>
              <a:t>I.e., in medical applications</a:t>
            </a:r>
          </a:p>
          <a:p>
            <a:pPr lvl="1"/>
            <a:r>
              <a:rPr lang="en-AU" dirty="0"/>
              <a:t>For these tasks the model must also explain how it came to the prediction</a:t>
            </a:r>
          </a:p>
        </p:txBody>
      </p:sp>
      <p:sp>
        <p:nvSpPr>
          <p:cNvPr id="3" name="Slide Number Placeholder 2">
            <a:extLst>
              <a:ext uri="{FF2B5EF4-FFF2-40B4-BE49-F238E27FC236}">
                <a16:creationId xmlns:a16="http://schemas.microsoft.com/office/drawing/2014/main" id="{D0FD3F00-BD8A-44B0-826A-2B3977574B1E}"/>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50</a:t>
            </a:fld>
            <a:endParaRPr lang="de-DE" altLang="de-DE" dirty="0">
              <a:solidFill>
                <a:srgbClr val="000000"/>
              </a:solidFill>
            </a:endParaRPr>
          </a:p>
        </p:txBody>
      </p:sp>
      <p:sp>
        <p:nvSpPr>
          <p:cNvPr id="4" name="Title 3">
            <a:extLst>
              <a:ext uri="{FF2B5EF4-FFF2-40B4-BE49-F238E27FC236}">
                <a16:creationId xmlns:a16="http://schemas.microsoft.com/office/drawing/2014/main" id="{CB7357D8-F9AF-47C6-B973-C65A4B57C514}"/>
              </a:ext>
            </a:extLst>
          </p:cNvPr>
          <p:cNvSpPr>
            <a:spLocks noGrp="1"/>
          </p:cNvSpPr>
          <p:nvPr>
            <p:ph type="title"/>
          </p:nvPr>
        </p:nvSpPr>
        <p:spPr/>
        <p:txBody>
          <a:bodyPr/>
          <a:lstStyle/>
          <a:p>
            <a:r>
              <a:rPr lang="en-AU" dirty="0"/>
              <a:t>Importance of Interpretability</a:t>
            </a:r>
          </a:p>
        </p:txBody>
      </p:sp>
      <p:pic>
        <p:nvPicPr>
          <p:cNvPr id="5" name="Picture 4">
            <a:extLst>
              <a:ext uri="{FF2B5EF4-FFF2-40B4-BE49-F238E27FC236}">
                <a16:creationId xmlns:a16="http://schemas.microsoft.com/office/drawing/2014/main" id="{2E9F5FB1-4A0E-4338-9E70-157B0802D4B3}"/>
              </a:ext>
            </a:extLst>
          </p:cNvPr>
          <p:cNvPicPr>
            <a:picLocks noChangeAspect="1"/>
          </p:cNvPicPr>
          <p:nvPr/>
        </p:nvPicPr>
        <p:blipFill>
          <a:blip r:embed="rId3"/>
          <a:stretch>
            <a:fillRect/>
          </a:stretch>
        </p:blipFill>
        <p:spPr>
          <a:xfrm>
            <a:off x="9275104" y="1490991"/>
            <a:ext cx="2316376" cy="1779814"/>
          </a:xfrm>
          <a:prstGeom prst="rect">
            <a:avLst/>
          </a:prstGeom>
        </p:spPr>
      </p:pic>
      <p:pic>
        <p:nvPicPr>
          <p:cNvPr id="6" name="Picture 5">
            <a:extLst>
              <a:ext uri="{FF2B5EF4-FFF2-40B4-BE49-F238E27FC236}">
                <a16:creationId xmlns:a16="http://schemas.microsoft.com/office/drawing/2014/main" id="{4A42D40B-327B-41E6-9615-5E35914E35E0}"/>
              </a:ext>
            </a:extLst>
          </p:cNvPr>
          <p:cNvPicPr>
            <a:picLocks noChangeAspect="1"/>
          </p:cNvPicPr>
          <p:nvPr/>
        </p:nvPicPr>
        <p:blipFill>
          <a:blip r:embed="rId4"/>
          <a:stretch>
            <a:fillRect/>
          </a:stretch>
        </p:blipFill>
        <p:spPr>
          <a:xfrm>
            <a:off x="9163835" y="3681988"/>
            <a:ext cx="2427645" cy="2959972"/>
          </a:xfrm>
          <a:prstGeom prst="rect">
            <a:avLst/>
          </a:prstGeom>
        </p:spPr>
      </p:pic>
      <p:sp>
        <p:nvSpPr>
          <p:cNvPr id="7" name="TextBox 6">
            <a:extLst>
              <a:ext uri="{FF2B5EF4-FFF2-40B4-BE49-F238E27FC236}">
                <a16:creationId xmlns:a16="http://schemas.microsoft.com/office/drawing/2014/main" id="{75FF1E69-D274-4A10-A3B7-AE5BAACB218A}"/>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5"/>
              </a:rPr>
              <a:t>https://www.oreilly.com/</a:t>
            </a:r>
            <a:endParaRPr lang="en-AU" sz="1200" dirty="0"/>
          </a:p>
        </p:txBody>
      </p:sp>
    </p:spTree>
    <p:extLst>
      <p:ext uri="{BB962C8B-B14F-4D97-AF65-F5344CB8AC3E}">
        <p14:creationId xmlns:p14="http://schemas.microsoft.com/office/powerpoint/2010/main" val="2081650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E8C755-EFEC-482C-B05E-780A2EA8A3F0}"/>
              </a:ext>
            </a:extLst>
          </p:cNvPr>
          <p:cNvSpPr>
            <a:spLocks noGrp="1"/>
          </p:cNvSpPr>
          <p:nvPr>
            <p:ph idx="1"/>
          </p:nvPr>
        </p:nvSpPr>
        <p:spPr>
          <a:xfrm>
            <a:off x="1271464" y="1318599"/>
            <a:ext cx="9649072" cy="4507436"/>
          </a:xfrm>
        </p:spPr>
        <p:txBody>
          <a:bodyPr/>
          <a:lstStyle/>
          <a:p>
            <a:pPr>
              <a:spcAft>
                <a:spcPts val="600"/>
              </a:spcAft>
            </a:pPr>
            <a:r>
              <a:rPr lang="en-AU" b="1" dirty="0">
                <a:solidFill>
                  <a:schemeClr val="accent2"/>
                </a:solidFill>
              </a:rPr>
              <a:t>Gain Knowledge</a:t>
            </a:r>
          </a:p>
          <a:p>
            <a:pPr lvl="1">
              <a:spcAft>
                <a:spcPts val="600"/>
              </a:spcAft>
            </a:pPr>
            <a:r>
              <a:rPr lang="en-AU" dirty="0"/>
              <a:t>The goal of science is to gain knowledge</a:t>
            </a:r>
          </a:p>
          <a:p>
            <a:pPr lvl="1">
              <a:spcAft>
                <a:spcPts val="600"/>
              </a:spcAft>
            </a:pPr>
            <a:r>
              <a:rPr lang="en-AU" dirty="0"/>
              <a:t>Many ML problems are solved with big datasets and black box machine learning models. </a:t>
            </a:r>
          </a:p>
          <a:p>
            <a:pPr lvl="1">
              <a:spcAft>
                <a:spcPts val="600"/>
              </a:spcAft>
            </a:pPr>
            <a:r>
              <a:rPr lang="en-AU" dirty="0"/>
              <a:t>The model itself becomes the source of knowledge instead of the data. </a:t>
            </a:r>
          </a:p>
          <a:p>
            <a:pPr lvl="1">
              <a:spcAft>
                <a:spcPts val="600"/>
              </a:spcAft>
            </a:pPr>
            <a:r>
              <a:rPr lang="en-AU" dirty="0"/>
              <a:t>Interpretability makes it possible to extract this additional knowledge captured by the model.</a:t>
            </a:r>
          </a:p>
        </p:txBody>
      </p:sp>
      <p:sp>
        <p:nvSpPr>
          <p:cNvPr id="3" name="Slide Number Placeholder 2">
            <a:extLst>
              <a:ext uri="{FF2B5EF4-FFF2-40B4-BE49-F238E27FC236}">
                <a16:creationId xmlns:a16="http://schemas.microsoft.com/office/drawing/2014/main" id="{D05B4CFE-A09D-4EC7-909E-89D1814EB751}"/>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51</a:t>
            </a:fld>
            <a:endParaRPr lang="de-DE" altLang="de-DE" dirty="0">
              <a:solidFill>
                <a:srgbClr val="000000"/>
              </a:solidFill>
            </a:endParaRPr>
          </a:p>
        </p:txBody>
      </p:sp>
      <p:sp>
        <p:nvSpPr>
          <p:cNvPr id="4" name="Title 3">
            <a:extLst>
              <a:ext uri="{FF2B5EF4-FFF2-40B4-BE49-F238E27FC236}">
                <a16:creationId xmlns:a16="http://schemas.microsoft.com/office/drawing/2014/main" id="{24FE3B6B-0DA7-46F7-9EA2-E37BF1490A6C}"/>
              </a:ext>
            </a:extLst>
          </p:cNvPr>
          <p:cNvSpPr>
            <a:spLocks noGrp="1"/>
          </p:cNvSpPr>
          <p:nvPr>
            <p:ph type="title"/>
          </p:nvPr>
        </p:nvSpPr>
        <p:spPr/>
        <p:txBody>
          <a:bodyPr/>
          <a:lstStyle/>
          <a:p>
            <a:r>
              <a:rPr lang="en-AU" dirty="0"/>
              <a:t>Importance of Interpretability</a:t>
            </a:r>
          </a:p>
        </p:txBody>
      </p:sp>
    </p:spTree>
    <p:extLst>
      <p:ext uri="{BB962C8B-B14F-4D97-AF65-F5344CB8AC3E}">
        <p14:creationId xmlns:p14="http://schemas.microsoft.com/office/powerpoint/2010/main" val="4269845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9E73D-F0D6-4D57-9D9F-FD15299BB042}"/>
              </a:ext>
            </a:extLst>
          </p:cNvPr>
          <p:cNvSpPr>
            <a:spLocks noGrp="1"/>
          </p:cNvSpPr>
          <p:nvPr>
            <p:ph idx="1"/>
          </p:nvPr>
        </p:nvSpPr>
        <p:spPr>
          <a:xfrm>
            <a:off x="1284527" y="1266347"/>
            <a:ext cx="9649072" cy="4690316"/>
          </a:xfrm>
        </p:spPr>
        <p:txBody>
          <a:bodyPr/>
          <a:lstStyle/>
          <a:p>
            <a:pPr>
              <a:spcAft>
                <a:spcPts val="300"/>
              </a:spcAft>
            </a:pPr>
            <a:r>
              <a:rPr lang="en-AU" b="1" dirty="0">
                <a:solidFill>
                  <a:schemeClr val="accent2"/>
                </a:solidFill>
              </a:rPr>
              <a:t>Health and Safety</a:t>
            </a:r>
          </a:p>
          <a:p>
            <a:pPr lvl="1">
              <a:spcAft>
                <a:spcPts val="300"/>
              </a:spcAft>
            </a:pPr>
            <a:r>
              <a:rPr lang="en-AU" dirty="0"/>
              <a:t>Machine learning models take on real-world tasks that require safety measures and testing.</a:t>
            </a:r>
          </a:p>
          <a:p>
            <a:pPr lvl="1">
              <a:spcAft>
                <a:spcPts val="300"/>
              </a:spcAft>
            </a:pPr>
            <a:r>
              <a:rPr lang="en-AU" dirty="0"/>
              <a:t>We need to be sure such systems are error free</a:t>
            </a:r>
          </a:p>
          <a:p>
            <a:pPr lvl="2">
              <a:spcAft>
                <a:spcPts val="300"/>
              </a:spcAft>
            </a:pPr>
            <a:r>
              <a:rPr lang="en-AU" dirty="0"/>
              <a:t>As an example, consider a self-driving car automatically detects cyclists based on a deep learning system. </a:t>
            </a:r>
          </a:p>
          <a:p>
            <a:pPr lvl="2">
              <a:spcAft>
                <a:spcPts val="300"/>
              </a:spcAft>
            </a:pPr>
            <a:r>
              <a:rPr lang="en-AU" dirty="0"/>
              <a:t>The explanation reveals that the most important learned feature is to recognize the two wheels of a bicycle</a:t>
            </a:r>
          </a:p>
          <a:p>
            <a:pPr lvl="2">
              <a:spcAft>
                <a:spcPts val="300"/>
              </a:spcAft>
            </a:pPr>
            <a:r>
              <a:rPr lang="en-AU" dirty="0"/>
              <a:t>This explanation reveals edge cases like bicycles with side bags that partially cover the wheels</a:t>
            </a:r>
          </a:p>
        </p:txBody>
      </p:sp>
      <p:sp>
        <p:nvSpPr>
          <p:cNvPr id="3" name="Slide Number Placeholder 2">
            <a:extLst>
              <a:ext uri="{FF2B5EF4-FFF2-40B4-BE49-F238E27FC236}">
                <a16:creationId xmlns:a16="http://schemas.microsoft.com/office/drawing/2014/main" id="{80A5B4C7-E5FA-4D02-A75A-13F8ECED33E8}"/>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52</a:t>
            </a:fld>
            <a:endParaRPr lang="de-DE" altLang="de-DE" dirty="0">
              <a:solidFill>
                <a:srgbClr val="000000"/>
              </a:solidFill>
            </a:endParaRPr>
          </a:p>
        </p:txBody>
      </p:sp>
      <p:sp>
        <p:nvSpPr>
          <p:cNvPr id="4" name="Title 3">
            <a:extLst>
              <a:ext uri="{FF2B5EF4-FFF2-40B4-BE49-F238E27FC236}">
                <a16:creationId xmlns:a16="http://schemas.microsoft.com/office/drawing/2014/main" id="{DD56D378-DBBE-4E98-8E27-FC4B60042236}"/>
              </a:ext>
            </a:extLst>
          </p:cNvPr>
          <p:cNvSpPr>
            <a:spLocks noGrp="1"/>
          </p:cNvSpPr>
          <p:nvPr>
            <p:ph type="title"/>
          </p:nvPr>
        </p:nvSpPr>
        <p:spPr/>
        <p:txBody>
          <a:bodyPr/>
          <a:lstStyle/>
          <a:p>
            <a:r>
              <a:rPr lang="en-AU" dirty="0"/>
              <a:t>Importance of Interpretability</a:t>
            </a:r>
          </a:p>
        </p:txBody>
      </p:sp>
    </p:spTree>
    <p:extLst>
      <p:ext uri="{BB962C8B-B14F-4D97-AF65-F5344CB8AC3E}">
        <p14:creationId xmlns:p14="http://schemas.microsoft.com/office/powerpoint/2010/main" val="3698002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E9D8C-FACA-48C8-9183-093A5438B871}"/>
              </a:ext>
            </a:extLst>
          </p:cNvPr>
          <p:cNvSpPr>
            <a:spLocks noGrp="1"/>
          </p:cNvSpPr>
          <p:nvPr>
            <p:ph idx="1"/>
          </p:nvPr>
        </p:nvSpPr>
        <p:spPr>
          <a:xfrm>
            <a:off x="1271464" y="1436166"/>
            <a:ext cx="9649072" cy="4402933"/>
          </a:xfrm>
        </p:spPr>
        <p:txBody>
          <a:bodyPr/>
          <a:lstStyle/>
          <a:p>
            <a:pPr>
              <a:spcAft>
                <a:spcPts val="600"/>
              </a:spcAft>
            </a:pPr>
            <a:r>
              <a:rPr lang="en-AU" b="1" dirty="0">
                <a:solidFill>
                  <a:schemeClr val="accent2"/>
                </a:solidFill>
              </a:rPr>
              <a:t>Detecting Biases</a:t>
            </a:r>
          </a:p>
          <a:p>
            <a:pPr lvl="1">
              <a:spcAft>
                <a:spcPts val="600"/>
              </a:spcAft>
            </a:pPr>
            <a:r>
              <a:rPr lang="en-AU" dirty="0"/>
              <a:t>ML models pick up biases from the training data</a:t>
            </a:r>
          </a:p>
          <a:p>
            <a:pPr lvl="2">
              <a:spcAft>
                <a:spcPts val="600"/>
              </a:spcAft>
            </a:pPr>
            <a:r>
              <a:rPr lang="en-AU" dirty="0"/>
              <a:t>E.g., a machine learning model for automatic approval or rejection of credit applications could discriminates against a minority group</a:t>
            </a:r>
          </a:p>
          <a:p>
            <a:pPr lvl="1">
              <a:spcAft>
                <a:spcPts val="600"/>
              </a:spcAft>
            </a:pPr>
            <a:r>
              <a:rPr lang="en-AU" dirty="0"/>
              <a:t>This is an incompleteness of the problem formulation case</a:t>
            </a:r>
          </a:p>
          <a:p>
            <a:pPr lvl="2">
              <a:spcAft>
                <a:spcPts val="600"/>
              </a:spcAft>
            </a:pPr>
            <a:r>
              <a:rPr lang="en-AU" dirty="0"/>
              <a:t>The factor you want to minimise is optimised by the loss function</a:t>
            </a:r>
          </a:p>
          <a:p>
            <a:pPr lvl="2">
              <a:spcAft>
                <a:spcPts val="600"/>
              </a:spcAft>
            </a:pPr>
            <a:r>
              <a:rPr lang="en-AU" dirty="0"/>
              <a:t>Avoiding biases needs to be included as additional constraints</a:t>
            </a:r>
          </a:p>
          <a:p>
            <a:pPr lvl="1">
              <a:spcAft>
                <a:spcPts val="600"/>
              </a:spcAft>
            </a:pPr>
            <a:r>
              <a:rPr lang="en-AU" dirty="0"/>
              <a:t>Interpretability can aid detecting biases in a model</a:t>
            </a:r>
          </a:p>
          <a:p>
            <a:pPr lvl="1"/>
            <a:endParaRPr lang="en-AU" dirty="0"/>
          </a:p>
        </p:txBody>
      </p:sp>
      <p:sp>
        <p:nvSpPr>
          <p:cNvPr id="3" name="Slide Number Placeholder 2">
            <a:extLst>
              <a:ext uri="{FF2B5EF4-FFF2-40B4-BE49-F238E27FC236}">
                <a16:creationId xmlns:a16="http://schemas.microsoft.com/office/drawing/2014/main" id="{51C18046-97C8-460F-B7D8-B0B18184A5D7}"/>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53</a:t>
            </a:fld>
            <a:endParaRPr lang="de-DE" altLang="de-DE" dirty="0">
              <a:solidFill>
                <a:srgbClr val="000000"/>
              </a:solidFill>
            </a:endParaRPr>
          </a:p>
        </p:txBody>
      </p:sp>
      <p:sp>
        <p:nvSpPr>
          <p:cNvPr id="4" name="Title 3">
            <a:extLst>
              <a:ext uri="{FF2B5EF4-FFF2-40B4-BE49-F238E27FC236}">
                <a16:creationId xmlns:a16="http://schemas.microsoft.com/office/drawing/2014/main" id="{721FFEF1-C7F2-489D-8FF8-DC5FB5B2923E}"/>
              </a:ext>
            </a:extLst>
          </p:cNvPr>
          <p:cNvSpPr>
            <a:spLocks noGrp="1"/>
          </p:cNvSpPr>
          <p:nvPr>
            <p:ph type="title"/>
          </p:nvPr>
        </p:nvSpPr>
        <p:spPr/>
        <p:txBody>
          <a:bodyPr/>
          <a:lstStyle/>
          <a:p>
            <a:r>
              <a:rPr lang="en-AU" dirty="0"/>
              <a:t>Importance of Interpretability</a:t>
            </a:r>
          </a:p>
        </p:txBody>
      </p:sp>
    </p:spTree>
    <p:extLst>
      <p:ext uri="{BB962C8B-B14F-4D97-AF65-F5344CB8AC3E}">
        <p14:creationId xmlns:p14="http://schemas.microsoft.com/office/powerpoint/2010/main" val="1707573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779466-40F1-48A7-A057-C082CB287843}"/>
              </a:ext>
            </a:extLst>
          </p:cNvPr>
          <p:cNvSpPr>
            <a:spLocks noGrp="1"/>
          </p:cNvSpPr>
          <p:nvPr>
            <p:ph idx="1"/>
          </p:nvPr>
        </p:nvSpPr>
        <p:spPr/>
        <p:txBody>
          <a:bodyPr/>
          <a:lstStyle/>
          <a:p>
            <a:r>
              <a:rPr lang="en-AU" b="1" dirty="0">
                <a:solidFill>
                  <a:schemeClr val="accent2"/>
                </a:solidFill>
              </a:rPr>
              <a:t>Easier Debugging and Auditing </a:t>
            </a:r>
          </a:p>
          <a:p>
            <a:pPr lvl="1">
              <a:spcAft>
                <a:spcPts val="600"/>
              </a:spcAft>
            </a:pPr>
            <a:r>
              <a:rPr lang="en-AU" b="1" dirty="0">
                <a:solidFill>
                  <a:srgbClr val="C00000"/>
                </a:solidFill>
              </a:rPr>
              <a:t>Fairness</a:t>
            </a:r>
            <a:r>
              <a:rPr lang="en-AU" dirty="0"/>
              <a:t>: Ensuring that predictions are unbiased and do not implicitly or explicitly discriminate against protected groups. </a:t>
            </a:r>
          </a:p>
          <a:p>
            <a:pPr lvl="1">
              <a:spcAft>
                <a:spcPts val="600"/>
              </a:spcAft>
            </a:pPr>
            <a:r>
              <a:rPr lang="en-AU" b="1" dirty="0">
                <a:solidFill>
                  <a:srgbClr val="C00000"/>
                </a:solidFill>
              </a:rPr>
              <a:t>Privacy</a:t>
            </a:r>
            <a:r>
              <a:rPr lang="en-AU" dirty="0"/>
              <a:t>: Ensuring that sensitive information is protected</a:t>
            </a:r>
          </a:p>
          <a:p>
            <a:pPr lvl="1">
              <a:spcAft>
                <a:spcPts val="600"/>
              </a:spcAft>
            </a:pPr>
            <a:r>
              <a:rPr lang="en-AU" b="1" dirty="0">
                <a:solidFill>
                  <a:srgbClr val="C00000"/>
                </a:solidFill>
              </a:rPr>
              <a:t>Reliability or Robustness</a:t>
            </a:r>
            <a:r>
              <a:rPr lang="en-AU" dirty="0"/>
              <a:t>: Ensuring that small changes in the input do not lead to large changes in the prediction.</a:t>
            </a:r>
          </a:p>
          <a:p>
            <a:pPr lvl="1">
              <a:spcAft>
                <a:spcPts val="600"/>
              </a:spcAft>
            </a:pPr>
            <a:r>
              <a:rPr lang="en-AU" b="1" dirty="0">
                <a:solidFill>
                  <a:srgbClr val="C00000"/>
                </a:solidFill>
              </a:rPr>
              <a:t>Causality</a:t>
            </a:r>
            <a:r>
              <a:rPr lang="en-AU" dirty="0"/>
              <a:t>: Check that only causal relationships modelled</a:t>
            </a:r>
          </a:p>
          <a:p>
            <a:pPr lvl="1">
              <a:spcAft>
                <a:spcPts val="600"/>
              </a:spcAft>
            </a:pPr>
            <a:r>
              <a:rPr lang="en-AU" b="1" dirty="0">
                <a:solidFill>
                  <a:srgbClr val="C00000"/>
                </a:solidFill>
              </a:rPr>
              <a:t>Trust</a:t>
            </a:r>
            <a:r>
              <a:rPr lang="en-AU" dirty="0"/>
              <a:t>: It is easier for humans to trust a system that explains its decisions compared to a black box</a:t>
            </a:r>
          </a:p>
          <a:p>
            <a:endParaRPr lang="en-AU" dirty="0"/>
          </a:p>
        </p:txBody>
      </p:sp>
      <p:sp>
        <p:nvSpPr>
          <p:cNvPr id="3" name="Slide Number Placeholder 2">
            <a:extLst>
              <a:ext uri="{FF2B5EF4-FFF2-40B4-BE49-F238E27FC236}">
                <a16:creationId xmlns:a16="http://schemas.microsoft.com/office/drawing/2014/main" id="{C33A2BE7-A1FC-469B-8DF9-F5CC914BB3BB}"/>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54</a:t>
            </a:fld>
            <a:endParaRPr lang="de-DE" altLang="de-DE" dirty="0">
              <a:solidFill>
                <a:srgbClr val="000000"/>
              </a:solidFill>
            </a:endParaRPr>
          </a:p>
        </p:txBody>
      </p:sp>
      <p:sp>
        <p:nvSpPr>
          <p:cNvPr id="4" name="Title 3">
            <a:extLst>
              <a:ext uri="{FF2B5EF4-FFF2-40B4-BE49-F238E27FC236}">
                <a16:creationId xmlns:a16="http://schemas.microsoft.com/office/drawing/2014/main" id="{A765B7A8-6B23-498E-A7BE-993A85BCDAD3}"/>
              </a:ext>
            </a:extLst>
          </p:cNvPr>
          <p:cNvSpPr>
            <a:spLocks noGrp="1"/>
          </p:cNvSpPr>
          <p:nvPr>
            <p:ph type="title"/>
          </p:nvPr>
        </p:nvSpPr>
        <p:spPr/>
        <p:txBody>
          <a:bodyPr/>
          <a:lstStyle/>
          <a:p>
            <a:r>
              <a:rPr lang="en-AU" dirty="0"/>
              <a:t>Importance of Interpretability</a:t>
            </a:r>
          </a:p>
        </p:txBody>
      </p:sp>
    </p:spTree>
    <p:extLst>
      <p:ext uri="{BB962C8B-B14F-4D97-AF65-F5344CB8AC3E}">
        <p14:creationId xmlns:p14="http://schemas.microsoft.com/office/powerpoint/2010/main" val="1041292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F69AA3-7071-4B9D-BE95-B836022774B6}"/>
              </a:ext>
            </a:extLst>
          </p:cNvPr>
          <p:cNvSpPr>
            <a:spLocks noGrp="1"/>
          </p:cNvSpPr>
          <p:nvPr>
            <p:ph idx="1"/>
          </p:nvPr>
        </p:nvSpPr>
        <p:spPr>
          <a:xfrm>
            <a:off x="1271464" y="1240221"/>
            <a:ext cx="7744072" cy="4794819"/>
          </a:xfrm>
        </p:spPr>
        <p:txBody>
          <a:bodyPr/>
          <a:lstStyle/>
          <a:p>
            <a:pPr>
              <a:spcAft>
                <a:spcPts val="600"/>
              </a:spcAft>
            </a:pPr>
            <a:r>
              <a:rPr lang="en-AU" b="1" dirty="0">
                <a:solidFill>
                  <a:schemeClr val="accent2"/>
                </a:solidFill>
              </a:rPr>
              <a:t>Interpretability is not always needed</a:t>
            </a:r>
          </a:p>
          <a:p>
            <a:pPr lvl="1">
              <a:spcAft>
                <a:spcPts val="600"/>
              </a:spcAft>
            </a:pPr>
            <a:r>
              <a:rPr lang="en-AU" dirty="0"/>
              <a:t>Interpretability is not required if the model has no significant ‘real-world’ impact</a:t>
            </a:r>
          </a:p>
          <a:p>
            <a:pPr lvl="2">
              <a:spcAft>
                <a:spcPts val="600"/>
              </a:spcAft>
            </a:pPr>
            <a:r>
              <a:rPr lang="en-AU" dirty="0"/>
              <a:t>E.g., Recommender systems</a:t>
            </a:r>
          </a:p>
          <a:p>
            <a:pPr lvl="1">
              <a:spcAft>
                <a:spcPts val="600"/>
              </a:spcAft>
            </a:pPr>
            <a:r>
              <a:rPr lang="en-AU" dirty="0"/>
              <a:t>Interpretability is not required when the problem is well studied</a:t>
            </a:r>
          </a:p>
          <a:p>
            <a:pPr lvl="2">
              <a:spcAft>
                <a:spcPts val="600"/>
              </a:spcAft>
            </a:pPr>
            <a:r>
              <a:rPr lang="en-AU" dirty="0"/>
              <a:t>E.g., Handwritten digit recognition</a:t>
            </a:r>
          </a:p>
          <a:p>
            <a:pPr lvl="1">
              <a:spcAft>
                <a:spcPts val="600"/>
              </a:spcAft>
            </a:pPr>
            <a:r>
              <a:rPr lang="en-AU" dirty="0"/>
              <a:t>Interpretability might enable people or programs to manipulate the system</a:t>
            </a:r>
          </a:p>
          <a:p>
            <a:pPr lvl="2"/>
            <a:endParaRPr lang="en-AU" dirty="0"/>
          </a:p>
        </p:txBody>
      </p:sp>
      <p:sp>
        <p:nvSpPr>
          <p:cNvPr id="3" name="Slide Number Placeholder 2">
            <a:extLst>
              <a:ext uri="{FF2B5EF4-FFF2-40B4-BE49-F238E27FC236}">
                <a16:creationId xmlns:a16="http://schemas.microsoft.com/office/drawing/2014/main" id="{385B5A6C-DADE-4E0B-916F-ED198F7B3EBC}"/>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55</a:t>
            </a:fld>
            <a:endParaRPr lang="de-DE" altLang="de-DE" dirty="0">
              <a:solidFill>
                <a:srgbClr val="000000"/>
              </a:solidFill>
            </a:endParaRPr>
          </a:p>
        </p:txBody>
      </p:sp>
      <p:sp>
        <p:nvSpPr>
          <p:cNvPr id="4" name="Title 3">
            <a:extLst>
              <a:ext uri="{FF2B5EF4-FFF2-40B4-BE49-F238E27FC236}">
                <a16:creationId xmlns:a16="http://schemas.microsoft.com/office/drawing/2014/main" id="{470E0F0A-DC8F-4D27-BFA5-67365C3BF53B}"/>
              </a:ext>
            </a:extLst>
          </p:cNvPr>
          <p:cNvSpPr>
            <a:spLocks noGrp="1"/>
          </p:cNvSpPr>
          <p:nvPr>
            <p:ph type="title"/>
          </p:nvPr>
        </p:nvSpPr>
        <p:spPr/>
        <p:txBody>
          <a:bodyPr/>
          <a:lstStyle/>
          <a:p>
            <a:r>
              <a:rPr lang="en-AU" dirty="0"/>
              <a:t>Importance of Interpretability</a:t>
            </a:r>
          </a:p>
        </p:txBody>
      </p:sp>
      <p:pic>
        <p:nvPicPr>
          <p:cNvPr id="5" name="Picture 4">
            <a:extLst>
              <a:ext uri="{FF2B5EF4-FFF2-40B4-BE49-F238E27FC236}">
                <a16:creationId xmlns:a16="http://schemas.microsoft.com/office/drawing/2014/main" id="{9F23DDAC-778A-43ED-851D-82710C674AB5}"/>
              </a:ext>
            </a:extLst>
          </p:cNvPr>
          <p:cNvPicPr>
            <a:picLocks noChangeAspect="1"/>
          </p:cNvPicPr>
          <p:nvPr/>
        </p:nvPicPr>
        <p:blipFill>
          <a:blip r:embed="rId3"/>
          <a:stretch>
            <a:fillRect/>
          </a:stretch>
        </p:blipFill>
        <p:spPr>
          <a:xfrm>
            <a:off x="9284511" y="4157832"/>
            <a:ext cx="2103528" cy="2099279"/>
          </a:xfrm>
          <a:prstGeom prst="rect">
            <a:avLst/>
          </a:prstGeom>
        </p:spPr>
      </p:pic>
      <p:pic>
        <p:nvPicPr>
          <p:cNvPr id="6" name="Picture 5">
            <a:extLst>
              <a:ext uri="{FF2B5EF4-FFF2-40B4-BE49-F238E27FC236}">
                <a16:creationId xmlns:a16="http://schemas.microsoft.com/office/drawing/2014/main" id="{200D1B31-6173-45B9-A51E-EC5E6570F7D1}"/>
              </a:ext>
            </a:extLst>
          </p:cNvPr>
          <p:cNvPicPr>
            <a:picLocks noChangeAspect="1"/>
          </p:cNvPicPr>
          <p:nvPr/>
        </p:nvPicPr>
        <p:blipFill>
          <a:blip r:embed="rId4"/>
          <a:stretch>
            <a:fillRect/>
          </a:stretch>
        </p:blipFill>
        <p:spPr>
          <a:xfrm>
            <a:off x="9268678" y="1396977"/>
            <a:ext cx="2370328" cy="2536891"/>
          </a:xfrm>
          <a:prstGeom prst="rect">
            <a:avLst/>
          </a:prstGeom>
        </p:spPr>
      </p:pic>
      <p:sp>
        <p:nvSpPr>
          <p:cNvPr id="7" name="TextBox 6">
            <a:extLst>
              <a:ext uri="{FF2B5EF4-FFF2-40B4-BE49-F238E27FC236}">
                <a16:creationId xmlns:a16="http://schemas.microsoft.com/office/drawing/2014/main" id="{DB3CC299-07B3-4C79-9B90-F8C9A0D662E2}"/>
              </a:ext>
            </a:extLst>
          </p:cNvPr>
          <p:cNvSpPr txBox="1"/>
          <p:nvPr/>
        </p:nvSpPr>
        <p:spPr>
          <a:xfrm>
            <a:off x="8869680" y="1018903"/>
            <a:ext cx="3283130" cy="275315"/>
          </a:xfrm>
          <a:prstGeom prst="rect">
            <a:avLst/>
          </a:prstGeom>
          <a:noFill/>
        </p:spPr>
        <p:txBody>
          <a:bodyPr wrap="square" rtlCol="0">
            <a:spAutoFit/>
          </a:bodyPr>
          <a:lstStyle/>
          <a:p>
            <a:pPr algn="r"/>
            <a:r>
              <a:rPr lang="en-AU" sz="1200" dirty="0"/>
              <a:t>Image Source: </a:t>
            </a:r>
            <a:r>
              <a:rPr lang="en-AU" sz="1200" dirty="0">
                <a:hlinkClick r:id="rId5"/>
              </a:rPr>
              <a:t>https://towardsdatascience.com</a:t>
            </a:r>
            <a:endParaRPr lang="en-AU" sz="1200" dirty="0"/>
          </a:p>
        </p:txBody>
      </p:sp>
    </p:spTree>
    <p:extLst>
      <p:ext uri="{BB962C8B-B14F-4D97-AF65-F5344CB8AC3E}">
        <p14:creationId xmlns:p14="http://schemas.microsoft.com/office/powerpoint/2010/main" val="33336266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ED01A-5710-4F5C-8F94-6E43BFA3DABF}"/>
              </a:ext>
            </a:extLst>
          </p:cNvPr>
          <p:cNvSpPr>
            <a:spLocks noGrp="1"/>
          </p:cNvSpPr>
          <p:nvPr>
            <p:ph idx="1"/>
          </p:nvPr>
        </p:nvSpPr>
        <p:spPr/>
        <p:txBody>
          <a:bodyPr/>
          <a:lstStyle/>
          <a:p>
            <a:r>
              <a:rPr lang="en-AU" dirty="0">
                <a:solidFill>
                  <a:schemeClr val="bg1">
                    <a:lumMod val="65000"/>
                  </a:schemeClr>
                </a:solidFill>
              </a:rPr>
              <a:t>Definitions</a:t>
            </a:r>
          </a:p>
          <a:p>
            <a:r>
              <a:rPr lang="en-AU" dirty="0">
                <a:solidFill>
                  <a:schemeClr val="bg1">
                    <a:lumMod val="65000"/>
                  </a:schemeClr>
                </a:solidFill>
              </a:rPr>
              <a:t>Importance of Interpretability</a:t>
            </a:r>
          </a:p>
          <a:p>
            <a:r>
              <a:rPr lang="en-AU" dirty="0"/>
              <a:t>Taxonomy of Methods</a:t>
            </a:r>
          </a:p>
          <a:p>
            <a:r>
              <a:rPr lang="en-AU" dirty="0">
                <a:solidFill>
                  <a:schemeClr val="bg1">
                    <a:lumMod val="65000"/>
                  </a:schemeClr>
                </a:solidFill>
              </a:rPr>
              <a:t>Interpretable Models</a:t>
            </a:r>
          </a:p>
          <a:p>
            <a:r>
              <a:rPr lang="en-AU" dirty="0">
                <a:solidFill>
                  <a:schemeClr val="bg1">
                    <a:lumMod val="65000"/>
                  </a:schemeClr>
                </a:solidFill>
              </a:rPr>
              <a:t>Model-Agnostic Methods</a:t>
            </a:r>
          </a:p>
          <a:p>
            <a:r>
              <a:rPr lang="en-AU" dirty="0">
                <a:solidFill>
                  <a:schemeClr val="bg1">
                    <a:lumMod val="65000"/>
                  </a:schemeClr>
                </a:solidFill>
              </a:rPr>
              <a:t>Example-based Explanations </a:t>
            </a:r>
          </a:p>
          <a:p>
            <a:r>
              <a:rPr lang="en-AU" dirty="0">
                <a:solidFill>
                  <a:schemeClr val="bg1">
                    <a:lumMod val="65000"/>
                  </a:schemeClr>
                </a:solidFill>
              </a:rPr>
              <a:t>Neural Network Interpretation</a:t>
            </a:r>
          </a:p>
          <a:p>
            <a:r>
              <a:rPr lang="en-AU" dirty="0">
                <a:solidFill>
                  <a:schemeClr val="bg1">
                    <a:lumMod val="65000"/>
                  </a:schemeClr>
                </a:solidFill>
              </a:rPr>
              <a:t>Where to next?</a:t>
            </a:r>
          </a:p>
        </p:txBody>
      </p:sp>
      <p:sp>
        <p:nvSpPr>
          <p:cNvPr id="3" name="Slide Number Placeholder 2">
            <a:extLst>
              <a:ext uri="{FF2B5EF4-FFF2-40B4-BE49-F238E27FC236}">
                <a16:creationId xmlns:a16="http://schemas.microsoft.com/office/drawing/2014/main" id="{2FA01603-CAE7-43E1-AA9F-63DF56C66D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56</a:t>
            </a:fld>
            <a:endParaRPr lang="de-DE" altLang="de-DE" dirty="0">
              <a:solidFill>
                <a:srgbClr val="000000"/>
              </a:solidFill>
            </a:endParaRPr>
          </a:p>
        </p:txBody>
      </p:sp>
      <p:sp>
        <p:nvSpPr>
          <p:cNvPr id="4" name="Title 3">
            <a:extLst>
              <a:ext uri="{FF2B5EF4-FFF2-40B4-BE49-F238E27FC236}">
                <a16:creationId xmlns:a16="http://schemas.microsoft.com/office/drawing/2014/main" id="{EEEAE7A5-AE62-484A-B033-64954E691413}"/>
              </a:ext>
            </a:extLst>
          </p:cNvPr>
          <p:cNvSpPr>
            <a:spLocks noGrp="1"/>
          </p:cNvSpPr>
          <p:nvPr>
            <p:ph type="title"/>
          </p:nvPr>
        </p:nvSpPr>
        <p:spPr/>
        <p:txBody>
          <a:bodyPr/>
          <a:lstStyle/>
          <a:p>
            <a:r>
              <a:rPr lang="en-AU" dirty="0"/>
              <a:t>Overview</a:t>
            </a:r>
          </a:p>
        </p:txBody>
      </p:sp>
      <p:pic>
        <p:nvPicPr>
          <p:cNvPr id="5" name="Picture 4">
            <a:extLst>
              <a:ext uri="{FF2B5EF4-FFF2-40B4-BE49-F238E27FC236}">
                <a16:creationId xmlns:a16="http://schemas.microsoft.com/office/drawing/2014/main" id="{ED126D5E-92B5-482F-9F5A-079CE1B0A5DC}"/>
              </a:ext>
            </a:extLst>
          </p:cNvPr>
          <p:cNvPicPr>
            <a:picLocks noChangeAspect="1"/>
          </p:cNvPicPr>
          <p:nvPr/>
        </p:nvPicPr>
        <p:blipFill>
          <a:blip r:embed="rId2"/>
          <a:stretch>
            <a:fillRect/>
          </a:stretch>
        </p:blipFill>
        <p:spPr>
          <a:xfrm>
            <a:off x="7666892" y="1471002"/>
            <a:ext cx="3906296" cy="2197292"/>
          </a:xfrm>
          <a:prstGeom prst="rect">
            <a:avLst/>
          </a:prstGeom>
        </p:spPr>
      </p:pic>
      <p:pic>
        <p:nvPicPr>
          <p:cNvPr id="6" name="Picture 5">
            <a:extLst>
              <a:ext uri="{FF2B5EF4-FFF2-40B4-BE49-F238E27FC236}">
                <a16:creationId xmlns:a16="http://schemas.microsoft.com/office/drawing/2014/main" id="{72A438EE-66BD-4185-9ACC-92DA33862DBD}"/>
              </a:ext>
            </a:extLst>
          </p:cNvPr>
          <p:cNvPicPr>
            <a:picLocks noChangeAspect="1"/>
          </p:cNvPicPr>
          <p:nvPr/>
        </p:nvPicPr>
        <p:blipFill>
          <a:blip r:embed="rId3"/>
          <a:stretch>
            <a:fillRect/>
          </a:stretch>
        </p:blipFill>
        <p:spPr>
          <a:xfrm>
            <a:off x="7666892" y="3776864"/>
            <a:ext cx="3906296" cy="2197292"/>
          </a:xfrm>
          <a:prstGeom prst="rect">
            <a:avLst/>
          </a:prstGeom>
        </p:spPr>
      </p:pic>
      <p:sp>
        <p:nvSpPr>
          <p:cNvPr id="7" name="TextBox 6">
            <a:extLst>
              <a:ext uri="{FF2B5EF4-FFF2-40B4-BE49-F238E27FC236}">
                <a16:creationId xmlns:a16="http://schemas.microsoft.com/office/drawing/2014/main" id="{FE8F99C7-51AA-40B8-93FD-DB61CC84DA36}"/>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4"/>
              </a:rPr>
              <a:t>https://www.linkedin.com</a:t>
            </a:r>
            <a:endParaRPr lang="en-AU" sz="1200" dirty="0"/>
          </a:p>
        </p:txBody>
      </p:sp>
    </p:spTree>
    <p:extLst>
      <p:ext uri="{BB962C8B-B14F-4D97-AF65-F5344CB8AC3E}">
        <p14:creationId xmlns:p14="http://schemas.microsoft.com/office/powerpoint/2010/main" val="2168734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B7860A-3E33-47B5-B888-5DC1E1AB3D06}"/>
              </a:ext>
            </a:extLst>
          </p:cNvPr>
          <p:cNvSpPr>
            <a:spLocks noGrp="1"/>
          </p:cNvSpPr>
          <p:nvPr>
            <p:ph idx="1"/>
          </p:nvPr>
        </p:nvSpPr>
        <p:spPr/>
        <p:txBody>
          <a:bodyPr/>
          <a:lstStyle/>
          <a:p>
            <a:r>
              <a:rPr lang="en-AU" b="1" dirty="0">
                <a:solidFill>
                  <a:schemeClr val="accent2"/>
                </a:solidFill>
              </a:rPr>
              <a:t>Intrinsic or post hoc? </a:t>
            </a:r>
          </a:p>
          <a:p>
            <a:pPr lvl="1"/>
            <a:r>
              <a:rPr lang="en-AU" dirty="0"/>
              <a:t>Is interpretability achieved by restricting the complexity of the machine learning model (intrinsic) or by applying methods that analyse the model after training (post hoc).</a:t>
            </a:r>
          </a:p>
          <a:p>
            <a:pPr lvl="1"/>
            <a:r>
              <a:rPr lang="en-AU" dirty="0"/>
              <a:t>Intrinsic interpretability refers to machine learning models that are considered interpretable due to their simple structure, such as short decision trees or sparse linear models. </a:t>
            </a:r>
          </a:p>
          <a:p>
            <a:pPr lvl="1"/>
            <a:r>
              <a:rPr lang="en-AU" dirty="0"/>
              <a:t>Post hoc interpretability refers to the application of interpretation methods after model training.</a:t>
            </a:r>
          </a:p>
        </p:txBody>
      </p:sp>
      <p:sp>
        <p:nvSpPr>
          <p:cNvPr id="3" name="Slide Number Placeholder 2">
            <a:extLst>
              <a:ext uri="{FF2B5EF4-FFF2-40B4-BE49-F238E27FC236}">
                <a16:creationId xmlns:a16="http://schemas.microsoft.com/office/drawing/2014/main" id="{38DDD0D3-5DBE-4B7D-9FDD-322913966129}"/>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57</a:t>
            </a:fld>
            <a:endParaRPr lang="de-DE" altLang="de-DE" dirty="0">
              <a:solidFill>
                <a:srgbClr val="000000"/>
              </a:solidFill>
            </a:endParaRPr>
          </a:p>
        </p:txBody>
      </p:sp>
      <p:sp>
        <p:nvSpPr>
          <p:cNvPr id="4" name="Title 3">
            <a:extLst>
              <a:ext uri="{FF2B5EF4-FFF2-40B4-BE49-F238E27FC236}">
                <a16:creationId xmlns:a16="http://schemas.microsoft.com/office/drawing/2014/main" id="{D42F4D18-ABAD-4078-AF93-531D9D327DFC}"/>
              </a:ext>
            </a:extLst>
          </p:cNvPr>
          <p:cNvSpPr>
            <a:spLocks noGrp="1"/>
          </p:cNvSpPr>
          <p:nvPr>
            <p:ph type="title"/>
          </p:nvPr>
        </p:nvSpPr>
        <p:spPr/>
        <p:txBody>
          <a:bodyPr/>
          <a:lstStyle/>
          <a:p>
            <a:r>
              <a:rPr lang="en-AU" dirty="0"/>
              <a:t>Taxonomy of Interpretability Methods</a:t>
            </a:r>
          </a:p>
        </p:txBody>
      </p:sp>
    </p:spTree>
    <p:extLst>
      <p:ext uri="{BB962C8B-B14F-4D97-AF65-F5344CB8AC3E}">
        <p14:creationId xmlns:p14="http://schemas.microsoft.com/office/powerpoint/2010/main" val="584383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B7860A-3E33-47B5-B888-5DC1E1AB3D06}"/>
              </a:ext>
            </a:extLst>
          </p:cNvPr>
          <p:cNvSpPr>
            <a:spLocks noGrp="1"/>
          </p:cNvSpPr>
          <p:nvPr>
            <p:ph idx="1"/>
          </p:nvPr>
        </p:nvSpPr>
        <p:spPr>
          <a:xfrm>
            <a:off x="1271464" y="1088487"/>
            <a:ext cx="9649072" cy="5182618"/>
          </a:xfrm>
        </p:spPr>
        <p:txBody>
          <a:bodyPr/>
          <a:lstStyle/>
          <a:p>
            <a:pPr>
              <a:spcAft>
                <a:spcPts val="300"/>
              </a:spcAft>
            </a:pPr>
            <a:r>
              <a:rPr lang="en-AU" b="1" dirty="0">
                <a:solidFill>
                  <a:schemeClr val="accent2"/>
                </a:solidFill>
              </a:rPr>
              <a:t>Differentiate models according to their results</a:t>
            </a:r>
          </a:p>
          <a:p>
            <a:pPr lvl="1">
              <a:spcAft>
                <a:spcPts val="300"/>
              </a:spcAft>
            </a:pPr>
            <a:r>
              <a:rPr lang="en-AU" sz="2600" b="1" dirty="0"/>
              <a:t>Feature summary statistic</a:t>
            </a:r>
            <a:r>
              <a:rPr lang="en-AU" sz="2600" dirty="0"/>
              <a:t>: Methods which provide summary statistics for each feature</a:t>
            </a:r>
          </a:p>
          <a:p>
            <a:pPr lvl="1">
              <a:spcAft>
                <a:spcPts val="300"/>
              </a:spcAft>
            </a:pPr>
            <a:r>
              <a:rPr lang="en-AU" sz="2600" b="1" dirty="0"/>
              <a:t>Feature summary visualization</a:t>
            </a:r>
            <a:r>
              <a:rPr lang="en-AU" sz="2600" dirty="0"/>
              <a:t>: visualisation of feature summary statistics</a:t>
            </a:r>
          </a:p>
          <a:p>
            <a:pPr lvl="1">
              <a:spcAft>
                <a:spcPts val="300"/>
              </a:spcAft>
            </a:pPr>
            <a:r>
              <a:rPr lang="en-AU" sz="2600" b="1" dirty="0"/>
              <a:t>Model internals</a:t>
            </a:r>
            <a:r>
              <a:rPr lang="en-AU" sz="2600" dirty="0"/>
              <a:t>: visualisation of summaries of model internals e.g. learned weights</a:t>
            </a:r>
          </a:p>
          <a:p>
            <a:pPr lvl="1">
              <a:spcAft>
                <a:spcPts val="300"/>
              </a:spcAft>
            </a:pPr>
            <a:r>
              <a:rPr lang="en-AU" sz="2600" b="1" dirty="0"/>
              <a:t>Data point</a:t>
            </a:r>
            <a:r>
              <a:rPr lang="en-AU" sz="2600" dirty="0"/>
              <a:t>: This category includes all methods that return data points to make a model interpretable. </a:t>
            </a:r>
          </a:p>
          <a:p>
            <a:pPr lvl="1">
              <a:spcAft>
                <a:spcPts val="300"/>
              </a:spcAft>
            </a:pPr>
            <a:r>
              <a:rPr lang="en-AU" sz="2600" b="1" dirty="0"/>
              <a:t>Intrinsically interpretable model</a:t>
            </a:r>
            <a:r>
              <a:rPr lang="en-AU" sz="2600" dirty="0"/>
              <a:t>: Approximate black-box models with an interpretable model</a:t>
            </a:r>
          </a:p>
        </p:txBody>
      </p:sp>
      <p:sp>
        <p:nvSpPr>
          <p:cNvPr id="3" name="Slide Number Placeholder 2">
            <a:extLst>
              <a:ext uri="{FF2B5EF4-FFF2-40B4-BE49-F238E27FC236}">
                <a16:creationId xmlns:a16="http://schemas.microsoft.com/office/drawing/2014/main" id="{38DDD0D3-5DBE-4B7D-9FDD-322913966129}"/>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58</a:t>
            </a:fld>
            <a:endParaRPr lang="de-DE" altLang="de-DE" dirty="0">
              <a:solidFill>
                <a:srgbClr val="000000"/>
              </a:solidFill>
            </a:endParaRPr>
          </a:p>
        </p:txBody>
      </p:sp>
      <p:sp>
        <p:nvSpPr>
          <p:cNvPr id="4" name="Title 3">
            <a:extLst>
              <a:ext uri="{FF2B5EF4-FFF2-40B4-BE49-F238E27FC236}">
                <a16:creationId xmlns:a16="http://schemas.microsoft.com/office/drawing/2014/main" id="{D42F4D18-ABAD-4078-AF93-531D9D327DFC}"/>
              </a:ext>
            </a:extLst>
          </p:cNvPr>
          <p:cNvSpPr>
            <a:spLocks noGrp="1"/>
          </p:cNvSpPr>
          <p:nvPr>
            <p:ph type="title"/>
          </p:nvPr>
        </p:nvSpPr>
        <p:spPr/>
        <p:txBody>
          <a:bodyPr/>
          <a:lstStyle/>
          <a:p>
            <a:r>
              <a:rPr lang="en-AU" dirty="0"/>
              <a:t>Taxonomy of Interpretability Methods</a:t>
            </a:r>
          </a:p>
        </p:txBody>
      </p:sp>
    </p:spTree>
    <p:extLst>
      <p:ext uri="{BB962C8B-B14F-4D97-AF65-F5344CB8AC3E}">
        <p14:creationId xmlns:p14="http://schemas.microsoft.com/office/powerpoint/2010/main" val="100419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B7860A-3E33-47B5-B888-5DC1E1AB3D06}"/>
              </a:ext>
            </a:extLst>
          </p:cNvPr>
          <p:cNvSpPr>
            <a:spLocks noGrp="1"/>
          </p:cNvSpPr>
          <p:nvPr>
            <p:ph idx="1"/>
          </p:nvPr>
        </p:nvSpPr>
        <p:spPr/>
        <p:txBody>
          <a:bodyPr/>
          <a:lstStyle/>
          <a:p>
            <a:r>
              <a:rPr lang="en-AU" b="1" dirty="0">
                <a:solidFill>
                  <a:schemeClr val="accent2"/>
                </a:solidFill>
              </a:rPr>
              <a:t>Model-specific or model-agnostic?</a:t>
            </a:r>
          </a:p>
          <a:p>
            <a:pPr lvl="1"/>
            <a:r>
              <a:rPr lang="en-AU" b="1" dirty="0">
                <a:solidFill>
                  <a:srgbClr val="C00000"/>
                </a:solidFill>
              </a:rPr>
              <a:t>Model-specific</a:t>
            </a:r>
            <a:r>
              <a:rPr lang="en-AU" dirty="0"/>
              <a:t> interpretation tools are limited to specific model classes. </a:t>
            </a:r>
          </a:p>
          <a:p>
            <a:pPr lvl="1"/>
            <a:r>
              <a:rPr lang="en-AU" b="1" dirty="0">
                <a:solidFill>
                  <a:srgbClr val="C00000"/>
                </a:solidFill>
              </a:rPr>
              <a:t>Model-agnostic</a:t>
            </a:r>
            <a:r>
              <a:rPr lang="en-AU" dirty="0"/>
              <a:t> tools can be used on any machine learning model and are applied after the model has been trained </a:t>
            </a:r>
          </a:p>
          <a:p>
            <a:pPr lvl="1"/>
            <a:endParaRPr lang="en-AU" sz="1800" dirty="0"/>
          </a:p>
          <a:p>
            <a:r>
              <a:rPr lang="en-AU" b="1" dirty="0">
                <a:solidFill>
                  <a:schemeClr val="accent2"/>
                </a:solidFill>
              </a:rPr>
              <a:t>Local or global?</a:t>
            </a:r>
          </a:p>
          <a:p>
            <a:pPr lvl="1"/>
            <a:r>
              <a:rPr lang="en-AU" dirty="0"/>
              <a:t>Does the interpretation method explain an individual prediction or the entire model behaviour</a:t>
            </a:r>
          </a:p>
        </p:txBody>
      </p:sp>
      <p:sp>
        <p:nvSpPr>
          <p:cNvPr id="3" name="Slide Number Placeholder 2">
            <a:extLst>
              <a:ext uri="{FF2B5EF4-FFF2-40B4-BE49-F238E27FC236}">
                <a16:creationId xmlns:a16="http://schemas.microsoft.com/office/drawing/2014/main" id="{38DDD0D3-5DBE-4B7D-9FDD-322913966129}"/>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59</a:t>
            </a:fld>
            <a:endParaRPr lang="de-DE" altLang="de-DE" dirty="0">
              <a:solidFill>
                <a:srgbClr val="000000"/>
              </a:solidFill>
            </a:endParaRPr>
          </a:p>
        </p:txBody>
      </p:sp>
      <p:sp>
        <p:nvSpPr>
          <p:cNvPr id="4" name="Title 3">
            <a:extLst>
              <a:ext uri="{FF2B5EF4-FFF2-40B4-BE49-F238E27FC236}">
                <a16:creationId xmlns:a16="http://schemas.microsoft.com/office/drawing/2014/main" id="{D42F4D18-ABAD-4078-AF93-531D9D327DFC}"/>
              </a:ext>
            </a:extLst>
          </p:cNvPr>
          <p:cNvSpPr>
            <a:spLocks noGrp="1"/>
          </p:cNvSpPr>
          <p:nvPr>
            <p:ph type="title"/>
          </p:nvPr>
        </p:nvSpPr>
        <p:spPr/>
        <p:txBody>
          <a:bodyPr/>
          <a:lstStyle/>
          <a:p>
            <a:r>
              <a:rPr lang="en-AU" dirty="0"/>
              <a:t>Taxonomy of Interpretability Methods</a:t>
            </a:r>
          </a:p>
        </p:txBody>
      </p:sp>
    </p:spTree>
    <p:extLst>
      <p:ext uri="{BB962C8B-B14F-4D97-AF65-F5344CB8AC3E}">
        <p14:creationId xmlns:p14="http://schemas.microsoft.com/office/powerpoint/2010/main" val="4150911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40314E-E743-43F8-9D43-14131B4BAA56}"/>
              </a:ext>
            </a:extLst>
          </p:cNvPr>
          <p:cNvSpPr>
            <a:spLocks noGrp="1"/>
          </p:cNvSpPr>
          <p:nvPr>
            <p:ph idx="1"/>
          </p:nvPr>
        </p:nvSpPr>
        <p:spPr>
          <a:xfrm>
            <a:off x="1271465" y="1094084"/>
            <a:ext cx="7370118" cy="4936742"/>
          </a:xfrm>
        </p:spPr>
        <p:txBody>
          <a:bodyPr/>
          <a:lstStyle/>
          <a:p>
            <a:pPr marL="0" indent="0">
              <a:buNone/>
            </a:pPr>
            <a:r>
              <a:rPr lang="en-AU" b="1" dirty="0">
                <a:solidFill>
                  <a:srgbClr val="C00000"/>
                </a:solidFill>
              </a:rPr>
              <a:t>Example use cases:</a:t>
            </a:r>
          </a:p>
          <a:p>
            <a:r>
              <a:rPr lang="en-AU" dirty="0" err="1"/>
              <a:t>Transductive</a:t>
            </a:r>
            <a:r>
              <a:rPr lang="en-AU" dirty="0"/>
              <a:t> natural language processing</a:t>
            </a:r>
          </a:p>
          <a:p>
            <a:pPr lvl="1"/>
            <a:r>
              <a:rPr lang="en-AU" b="1" dirty="0"/>
              <a:t>Machine Translation: </a:t>
            </a:r>
            <a:r>
              <a:rPr lang="en-AU" dirty="0"/>
              <a:t>producing sequences of words in a target language given examples in a source language.</a:t>
            </a:r>
          </a:p>
          <a:p>
            <a:pPr lvl="1"/>
            <a:r>
              <a:rPr lang="en-AU" b="1" dirty="0"/>
              <a:t>Speech Recognition: </a:t>
            </a:r>
            <a:r>
              <a:rPr lang="en-AU" dirty="0"/>
              <a:t>producing sequences of text given sequences of audio.</a:t>
            </a:r>
          </a:p>
          <a:p>
            <a:pPr lvl="1"/>
            <a:r>
              <a:rPr lang="en-AU" b="1" dirty="0"/>
              <a:t>Text-to-Speech: </a:t>
            </a:r>
            <a:r>
              <a:rPr lang="en-AU" dirty="0"/>
              <a:t>or speech synthesis, producing audio given text sequences</a:t>
            </a:r>
          </a:p>
          <a:p>
            <a:pPr lvl="1"/>
            <a:endParaRPr lang="en-AU" dirty="0"/>
          </a:p>
        </p:txBody>
      </p:sp>
      <p:sp>
        <p:nvSpPr>
          <p:cNvPr id="3" name="Slide Number Placeholder 2">
            <a:extLst>
              <a:ext uri="{FF2B5EF4-FFF2-40B4-BE49-F238E27FC236}">
                <a16:creationId xmlns:a16="http://schemas.microsoft.com/office/drawing/2014/main" id="{A9766423-F8EE-4C70-BF80-C9584639DD15}"/>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6</a:t>
            </a:fld>
            <a:endParaRPr lang="de-DE" altLang="de-DE" dirty="0">
              <a:solidFill>
                <a:srgbClr val="000000"/>
              </a:solidFill>
            </a:endParaRPr>
          </a:p>
        </p:txBody>
      </p:sp>
      <p:sp>
        <p:nvSpPr>
          <p:cNvPr id="4" name="Title 3">
            <a:extLst>
              <a:ext uri="{FF2B5EF4-FFF2-40B4-BE49-F238E27FC236}">
                <a16:creationId xmlns:a16="http://schemas.microsoft.com/office/drawing/2014/main" id="{788E8F6B-562B-48CD-B19D-9020CF199751}"/>
              </a:ext>
            </a:extLst>
          </p:cNvPr>
          <p:cNvSpPr>
            <a:spLocks noGrp="1"/>
          </p:cNvSpPr>
          <p:nvPr>
            <p:ph type="title"/>
          </p:nvPr>
        </p:nvSpPr>
        <p:spPr/>
        <p:txBody>
          <a:bodyPr/>
          <a:lstStyle/>
          <a:p>
            <a:r>
              <a:rPr lang="en-AU" dirty="0"/>
              <a:t>The Transformer Model</a:t>
            </a:r>
          </a:p>
        </p:txBody>
      </p:sp>
      <p:pic>
        <p:nvPicPr>
          <p:cNvPr id="6" name="Picture 5">
            <a:extLst>
              <a:ext uri="{FF2B5EF4-FFF2-40B4-BE49-F238E27FC236}">
                <a16:creationId xmlns:a16="http://schemas.microsoft.com/office/drawing/2014/main" id="{9C94444A-3D9D-4FAC-B738-1C45B431745C}"/>
              </a:ext>
            </a:extLst>
          </p:cNvPr>
          <p:cNvPicPr>
            <a:picLocks noChangeAspect="1"/>
          </p:cNvPicPr>
          <p:nvPr/>
        </p:nvPicPr>
        <p:blipFill>
          <a:blip r:embed="rId2"/>
          <a:stretch>
            <a:fillRect/>
          </a:stretch>
        </p:blipFill>
        <p:spPr>
          <a:xfrm>
            <a:off x="8767663" y="1249900"/>
            <a:ext cx="2918570" cy="1829897"/>
          </a:xfrm>
          <a:prstGeom prst="rect">
            <a:avLst/>
          </a:prstGeom>
        </p:spPr>
      </p:pic>
      <p:pic>
        <p:nvPicPr>
          <p:cNvPr id="8" name="Picture 7">
            <a:extLst>
              <a:ext uri="{FF2B5EF4-FFF2-40B4-BE49-F238E27FC236}">
                <a16:creationId xmlns:a16="http://schemas.microsoft.com/office/drawing/2014/main" id="{4ED557DE-68F3-45B3-83E9-5F59FFE17954}"/>
              </a:ext>
            </a:extLst>
          </p:cNvPr>
          <p:cNvPicPr>
            <a:picLocks noChangeAspect="1"/>
          </p:cNvPicPr>
          <p:nvPr/>
        </p:nvPicPr>
        <p:blipFill>
          <a:blip r:embed="rId3"/>
          <a:stretch>
            <a:fillRect/>
          </a:stretch>
        </p:blipFill>
        <p:spPr>
          <a:xfrm>
            <a:off x="8601863" y="3124030"/>
            <a:ext cx="3250171" cy="3071672"/>
          </a:xfrm>
          <a:prstGeom prst="rect">
            <a:avLst/>
          </a:prstGeom>
        </p:spPr>
      </p:pic>
    </p:spTree>
    <p:extLst>
      <p:ext uri="{BB962C8B-B14F-4D97-AF65-F5344CB8AC3E}">
        <p14:creationId xmlns:p14="http://schemas.microsoft.com/office/powerpoint/2010/main" val="710780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ED01A-5710-4F5C-8F94-6E43BFA3DABF}"/>
              </a:ext>
            </a:extLst>
          </p:cNvPr>
          <p:cNvSpPr>
            <a:spLocks noGrp="1"/>
          </p:cNvSpPr>
          <p:nvPr>
            <p:ph idx="1"/>
          </p:nvPr>
        </p:nvSpPr>
        <p:spPr/>
        <p:txBody>
          <a:bodyPr/>
          <a:lstStyle/>
          <a:p>
            <a:r>
              <a:rPr lang="en-AU" dirty="0">
                <a:solidFill>
                  <a:schemeClr val="bg1">
                    <a:lumMod val="65000"/>
                  </a:schemeClr>
                </a:solidFill>
              </a:rPr>
              <a:t>Definitions</a:t>
            </a:r>
          </a:p>
          <a:p>
            <a:r>
              <a:rPr lang="en-AU" dirty="0">
                <a:solidFill>
                  <a:schemeClr val="bg1">
                    <a:lumMod val="65000"/>
                  </a:schemeClr>
                </a:solidFill>
              </a:rPr>
              <a:t>Importance of Interpretability</a:t>
            </a:r>
          </a:p>
          <a:p>
            <a:r>
              <a:rPr lang="en-AU" dirty="0">
                <a:solidFill>
                  <a:schemeClr val="bg1">
                    <a:lumMod val="65000"/>
                  </a:schemeClr>
                </a:solidFill>
              </a:rPr>
              <a:t>Taxonomy of Methods</a:t>
            </a:r>
          </a:p>
          <a:p>
            <a:r>
              <a:rPr lang="en-AU" dirty="0"/>
              <a:t>Interpretable Models</a:t>
            </a:r>
          </a:p>
          <a:p>
            <a:r>
              <a:rPr lang="en-AU" dirty="0">
                <a:solidFill>
                  <a:schemeClr val="bg1">
                    <a:lumMod val="65000"/>
                  </a:schemeClr>
                </a:solidFill>
              </a:rPr>
              <a:t>Model-Agnostic Methods</a:t>
            </a:r>
          </a:p>
          <a:p>
            <a:r>
              <a:rPr lang="en-AU" dirty="0">
                <a:solidFill>
                  <a:schemeClr val="bg1">
                    <a:lumMod val="65000"/>
                  </a:schemeClr>
                </a:solidFill>
              </a:rPr>
              <a:t>Example-based Explanations </a:t>
            </a:r>
          </a:p>
          <a:p>
            <a:r>
              <a:rPr lang="en-AU" dirty="0">
                <a:solidFill>
                  <a:schemeClr val="bg1">
                    <a:lumMod val="65000"/>
                  </a:schemeClr>
                </a:solidFill>
              </a:rPr>
              <a:t>Neural Network Interpretation</a:t>
            </a:r>
          </a:p>
          <a:p>
            <a:r>
              <a:rPr lang="en-AU" dirty="0">
                <a:solidFill>
                  <a:schemeClr val="bg1">
                    <a:lumMod val="65000"/>
                  </a:schemeClr>
                </a:solidFill>
              </a:rPr>
              <a:t>Where to next?</a:t>
            </a:r>
          </a:p>
        </p:txBody>
      </p:sp>
      <p:sp>
        <p:nvSpPr>
          <p:cNvPr id="3" name="Slide Number Placeholder 2">
            <a:extLst>
              <a:ext uri="{FF2B5EF4-FFF2-40B4-BE49-F238E27FC236}">
                <a16:creationId xmlns:a16="http://schemas.microsoft.com/office/drawing/2014/main" id="{2FA01603-CAE7-43E1-AA9F-63DF56C66D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60</a:t>
            </a:fld>
            <a:endParaRPr lang="de-DE" altLang="de-DE" dirty="0">
              <a:solidFill>
                <a:srgbClr val="000000"/>
              </a:solidFill>
            </a:endParaRPr>
          </a:p>
        </p:txBody>
      </p:sp>
      <p:sp>
        <p:nvSpPr>
          <p:cNvPr id="4" name="Title 3">
            <a:extLst>
              <a:ext uri="{FF2B5EF4-FFF2-40B4-BE49-F238E27FC236}">
                <a16:creationId xmlns:a16="http://schemas.microsoft.com/office/drawing/2014/main" id="{EEEAE7A5-AE62-484A-B033-64954E691413}"/>
              </a:ext>
            </a:extLst>
          </p:cNvPr>
          <p:cNvSpPr>
            <a:spLocks noGrp="1"/>
          </p:cNvSpPr>
          <p:nvPr>
            <p:ph type="title"/>
          </p:nvPr>
        </p:nvSpPr>
        <p:spPr/>
        <p:txBody>
          <a:bodyPr/>
          <a:lstStyle/>
          <a:p>
            <a:r>
              <a:rPr lang="en-AU" dirty="0"/>
              <a:t>Overview</a:t>
            </a:r>
          </a:p>
        </p:txBody>
      </p:sp>
      <p:pic>
        <p:nvPicPr>
          <p:cNvPr id="5" name="Picture 4">
            <a:extLst>
              <a:ext uri="{FF2B5EF4-FFF2-40B4-BE49-F238E27FC236}">
                <a16:creationId xmlns:a16="http://schemas.microsoft.com/office/drawing/2014/main" id="{ED126D5E-92B5-482F-9F5A-079CE1B0A5DC}"/>
              </a:ext>
            </a:extLst>
          </p:cNvPr>
          <p:cNvPicPr>
            <a:picLocks noChangeAspect="1"/>
          </p:cNvPicPr>
          <p:nvPr/>
        </p:nvPicPr>
        <p:blipFill>
          <a:blip r:embed="rId2"/>
          <a:stretch>
            <a:fillRect/>
          </a:stretch>
        </p:blipFill>
        <p:spPr>
          <a:xfrm>
            <a:off x="7666892" y="1471002"/>
            <a:ext cx="3906296" cy="2197292"/>
          </a:xfrm>
          <a:prstGeom prst="rect">
            <a:avLst/>
          </a:prstGeom>
        </p:spPr>
      </p:pic>
      <p:pic>
        <p:nvPicPr>
          <p:cNvPr id="6" name="Picture 5">
            <a:extLst>
              <a:ext uri="{FF2B5EF4-FFF2-40B4-BE49-F238E27FC236}">
                <a16:creationId xmlns:a16="http://schemas.microsoft.com/office/drawing/2014/main" id="{72A438EE-66BD-4185-9ACC-92DA33862DBD}"/>
              </a:ext>
            </a:extLst>
          </p:cNvPr>
          <p:cNvPicPr>
            <a:picLocks noChangeAspect="1"/>
          </p:cNvPicPr>
          <p:nvPr/>
        </p:nvPicPr>
        <p:blipFill>
          <a:blip r:embed="rId3"/>
          <a:stretch>
            <a:fillRect/>
          </a:stretch>
        </p:blipFill>
        <p:spPr>
          <a:xfrm>
            <a:off x="7666892" y="3776864"/>
            <a:ext cx="3906296" cy="2197292"/>
          </a:xfrm>
          <a:prstGeom prst="rect">
            <a:avLst/>
          </a:prstGeom>
        </p:spPr>
      </p:pic>
      <p:sp>
        <p:nvSpPr>
          <p:cNvPr id="7" name="TextBox 6">
            <a:extLst>
              <a:ext uri="{FF2B5EF4-FFF2-40B4-BE49-F238E27FC236}">
                <a16:creationId xmlns:a16="http://schemas.microsoft.com/office/drawing/2014/main" id="{FE8F99C7-51AA-40B8-93FD-DB61CC84DA36}"/>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4"/>
              </a:rPr>
              <a:t>https://www.linkedin.com</a:t>
            </a:r>
            <a:endParaRPr lang="en-AU" sz="1200" dirty="0"/>
          </a:p>
        </p:txBody>
      </p:sp>
    </p:spTree>
    <p:extLst>
      <p:ext uri="{BB962C8B-B14F-4D97-AF65-F5344CB8AC3E}">
        <p14:creationId xmlns:p14="http://schemas.microsoft.com/office/powerpoint/2010/main" val="774541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D9275F-A0F6-42B8-ADFB-7BB7E8C11EEA}"/>
              </a:ext>
            </a:extLst>
          </p:cNvPr>
          <p:cNvSpPr>
            <a:spLocks noGrp="1"/>
          </p:cNvSpPr>
          <p:nvPr>
            <p:ph idx="1"/>
          </p:nvPr>
        </p:nvSpPr>
        <p:spPr/>
        <p:txBody>
          <a:bodyPr/>
          <a:lstStyle/>
          <a:p>
            <a:r>
              <a:rPr lang="en-AU" b="1" dirty="0">
                <a:solidFill>
                  <a:schemeClr val="accent2"/>
                </a:solidFill>
              </a:rPr>
              <a:t>Interpretable Models</a:t>
            </a:r>
          </a:p>
          <a:p>
            <a:pPr lvl="1"/>
            <a:r>
              <a:rPr lang="en-AU" dirty="0"/>
              <a:t>Achieve interpretability by restricting the complexity of the machine learning model</a:t>
            </a:r>
          </a:p>
        </p:txBody>
      </p:sp>
      <p:sp>
        <p:nvSpPr>
          <p:cNvPr id="3" name="Slide Number Placeholder 2">
            <a:extLst>
              <a:ext uri="{FF2B5EF4-FFF2-40B4-BE49-F238E27FC236}">
                <a16:creationId xmlns:a16="http://schemas.microsoft.com/office/drawing/2014/main" id="{A828A127-372B-4A8C-9A20-6EB1FF772A23}"/>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61</a:t>
            </a:fld>
            <a:endParaRPr lang="de-DE" altLang="de-DE" dirty="0">
              <a:solidFill>
                <a:srgbClr val="000000"/>
              </a:solidFill>
            </a:endParaRPr>
          </a:p>
        </p:txBody>
      </p:sp>
      <p:sp>
        <p:nvSpPr>
          <p:cNvPr id="4" name="Title 3">
            <a:extLst>
              <a:ext uri="{FF2B5EF4-FFF2-40B4-BE49-F238E27FC236}">
                <a16:creationId xmlns:a16="http://schemas.microsoft.com/office/drawing/2014/main" id="{D1AB7EC3-6573-4955-AB8B-35518BA7C2B2}"/>
              </a:ext>
            </a:extLst>
          </p:cNvPr>
          <p:cNvSpPr>
            <a:spLocks noGrp="1"/>
          </p:cNvSpPr>
          <p:nvPr>
            <p:ph type="title"/>
          </p:nvPr>
        </p:nvSpPr>
        <p:spPr/>
        <p:txBody>
          <a:bodyPr/>
          <a:lstStyle/>
          <a:p>
            <a:r>
              <a:rPr lang="en-AU" dirty="0"/>
              <a:t>Interpretable Models</a:t>
            </a:r>
          </a:p>
        </p:txBody>
      </p:sp>
      <p:pic>
        <p:nvPicPr>
          <p:cNvPr id="5" name="Picture 4">
            <a:extLst>
              <a:ext uri="{FF2B5EF4-FFF2-40B4-BE49-F238E27FC236}">
                <a16:creationId xmlns:a16="http://schemas.microsoft.com/office/drawing/2014/main" id="{10BBF399-D194-4444-8CEF-4F6E3702F26C}"/>
              </a:ext>
            </a:extLst>
          </p:cNvPr>
          <p:cNvPicPr>
            <a:picLocks noChangeAspect="1"/>
          </p:cNvPicPr>
          <p:nvPr/>
        </p:nvPicPr>
        <p:blipFill>
          <a:blip r:embed="rId2"/>
          <a:stretch>
            <a:fillRect/>
          </a:stretch>
        </p:blipFill>
        <p:spPr>
          <a:xfrm>
            <a:off x="2280545" y="2989303"/>
            <a:ext cx="6954895" cy="3187660"/>
          </a:xfrm>
          <a:prstGeom prst="rect">
            <a:avLst/>
          </a:prstGeom>
        </p:spPr>
      </p:pic>
      <p:sp>
        <p:nvSpPr>
          <p:cNvPr id="6" name="TextBox 5">
            <a:extLst>
              <a:ext uri="{FF2B5EF4-FFF2-40B4-BE49-F238E27FC236}">
                <a16:creationId xmlns:a16="http://schemas.microsoft.com/office/drawing/2014/main" id="{8DF4F2D0-6DF4-4EF6-AF9E-09379943FFCD}"/>
              </a:ext>
            </a:extLst>
          </p:cNvPr>
          <p:cNvSpPr txBox="1"/>
          <p:nvPr/>
        </p:nvSpPr>
        <p:spPr>
          <a:xfrm>
            <a:off x="8869680" y="1018903"/>
            <a:ext cx="3283130" cy="275315"/>
          </a:xfrm>
          <a:prstGeom prst="rect">
            <a:avLst/>
          </a:prstGeom>
          <a:noFill/>
        </p:spPr>
        <p:txBody>
          <a:bodyPr wrap="square" rtlCol="0">
            <a:spAutoFit/>
          </a:bodyPr>
          <a:lstStyle/>
          <a:p>
            <a:pPr algn="r"/>
            <a:r>
              <a:rPr lang="en-AU" sz="1200" dirty="0"/>
              <a:t>Image Source: </a:t>
            </a:r>
            <a:r>
              <a:rPr lang="en-AU" sz="1200" dirty="0">
                <a:hlinkClick r:id="rId3"/>
              </a:rPr>
              <a:t>https://towardsdatascience.com</a:t>
            </a:r>
            <a:endParaRPr lang="en-AU" sz="1200" dirty="0"/>
          </a:p>
        </p:txBody>
      </p:sp>
    </p:spTree>
    <p:extLst>
      <p:ext uri="{BB962C8B-B14F-4D97-AF65-F5344CB8AC3E}">
        <p14:creationId xmlns:p14="http://schemas.microsoft.com/office/powerpoint/2010/main" val="4182676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0566C5-F38F-4C85-88CC-9EE72800DFD4}"/>
              </a:ext>
            </a:extLst>
          </p:cNvPr>
          <p:cNvSpPr>
            <a:spLocks noGrp="1"/>
          </p:cNvSpPr>
          <p:nvPr>
            <p:ph idx="1"/>
          </p:nvPr>
        </p:nvSpPr>
        <p:spPr/>
        <p:txBody>
          <a:bodyPr/>
          <a:lstStyle/>
          <a:p>
            <a:r>
              <a:rPr lang="en-AU" b="1" dirty="0">
                <a:solidFill>
                  <a:schemeClr val="accent2"/>
                </a:solidFill>
              </a:rPr>
              <a:t>Linear Regression</a:t>
            </a:r>
          </a:p>
          <a:p>
            <a:endParaRPr lang="en-AU" sz="2000" dirty="0"/>
          </a:p>
          <a:p>
            <a:endParaRPr lang="en-AU" dirty="0"/>
          </a:p>
          <a:p>
            <a:pPr lvl="1"/>
            <a:r>
              <a:rPr lang="en-AU" b="1" dirty="0">
                <a:solidFill>
                  <a:srgbClr val="C00000"/>
                </a:solidFill>
              </a:rPr>
              <a:t>Advantages</a:t>
            </a:r>
          </a:p>
          <a:p>
            <a:pPr lvl="2"/>
            <a:r>
              <a:rPr lang="en-AU" dirty="0"/>
              <a:t>Transparent how predictions are produced</a:t>
            </a:r>
          </a:p>
          <a:p>
            <a:pPr lvl="2"/>
            <a:r>
              <a:rPr lang="en-AU" dirty="0"/>
              <a:t>Regularisation can be used to limit number of weights</a:t>
            </a:r>
          </a:p>
          <a:p>
            <a:pPr lvl="2"/>
            <a:r>
              <a:rPr lang="en-AU" dirty="0"/>
              <a:t>Easy to use</a:t>
            </a:r>
          </a:p>
          <a:p>
            <a:pPr lvl="1"/>
            <a:r>
              <a:rPr lang="en-AU" b="1" dirty="0">
                <a:solidFill>
                  <a:srgbClr val="C00000"/>
                </a:solidFill>
              </a:rPr>
              <a:t>Disadvantages</a:t>
            </a:r>
          </a:p>
          <a:p>
            <a:pPr lvl="2"/>
            <a:r>
              <a:rPr lang="en-AU" dirty="0"/>
              <a:t>Can only represent linear relationship</a:t>
            </a:r>
          </a:p>
          <a:p>
            <a:pPr lvl="2"/>
            <a:r>
              <a:rPr lang="en-AU" dirty="0"/>
              <a:t>Poor predictive power</a:t>
            </a:r>
          </a:p>
          <a:p>
            <a:pPr lvl="2"/>
            <a:endParaRPr lang="en-AU" dirty="0"/>
          </a:p>
          <a:p>
            <a:endParaRPr lang="en-AU" dirty="0"/>
          </a:p>
        </p:txBody>
      </p:sp>
      <p:sp>
        <p:nvSpPr>
          <p:cNvPr id="3" name="Slide Number Placeholder 2">
            <a:extLst>
              <a:ext uri="{FF2B5EF4-FFF2-40B4-BE49-F238E27FC236}">
                <a16:creationId xmlns:a16="http://schemas.microsoft.com/office/drawing/2014/main" id="{E77206F2-6082-4AE4-9274-475FEA6070E9}"/>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62</a:t>
            </a:fld>
            <a:endParaRPr lang="de-DE" altLang="de-DE" dirty="0">
              <a:solidFill>
                <a:srgbClr val="000000"/>
              </a:solidFill>
            </a:endParaRPr>
          </a:p>
        </p:txBody>
      </p:sp>
      <p:sp>
        <p:nvSpPr>
          <p:cNvPr id="4" name="Title 3">
            <a:extLst>
              <a:ext uri="{FF2B5EF4-FFF2-40B4-BE49-F238E27FC236}">
                <a16:creationId xmlns:a16="http://schemas.microsoft.com/office/drawing/2014/main" id="{6390A95F-1AB6-4F99-BA9B-141292F80037}"/>
              </a:ext>
            </a:extLst>
          </p:cNvPr>
          <p:cNvSpPr>
            <a:spLocks noGrp="1"/>
          </p:cNvSpPr>
          <p:nvPr>
            <p:ph type="title"/>
          </p:nvPr>
        </p:nvSpPr>
        <p:spPr/>
        <p:txBody>
          <a:bodyPr/>
          <a:lstStyle/>
          <a:p>
            <a:r>
              <a:rPr lang="en-AU" dirty="0"/>
              <a:t>Interpretable Models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ABAED49-C53D-4968-8A1C-1D1AD504557F}"/>
                  </a:ext>
                </a:extLst>
              </p:cNvPr>
              <p:cNvGraphicFramePr>
                <a:graphicFrameLocks noGrp="1"/>
              </p:cNvGraphicFramePr>
              <p:nvPr>
                <p:extLst>
                  <p:ext uri="{D42A27DB-BD31-4B8C-83A1-F6EECF244321}">
                    <p14:modId xmlns:p14="http://schemas.microsoft.com/office/powerpoint/2010/main" val="1832122389"/>
                  </p:ext>
                </p:extLst>
              </p:nvPr>
            </p:nvGraphicFramePr>
            <p:xfrm>
              <a:off x="3004888" y="1963136"/>
              <a:ext cx="6182223" cy="742950"/>
            </p:xfrm>
            <a:graphic>
              <a:graphicData uri="http://schemas.openxmlformats.org/drawingml/2006/table">
                <a:tbl>
                  <a:tblPr firstRow="1" bandRow="1">
                    <a:tableStyleId>{69CF1AB2-1976-4502-BF36-3FF5EA218861}</a:tableStyleId>
                  </a:tblPr>
                  <a:tblGrid>
                    <a:gridCol w="6182223">
                      <a:extLst>
                        <a:ext uri="{9D8B030D-6E8A-4147-A177-3AD203B41FA5}">
                          <a16:colId xmlns:a16="http://schemas.microsoft.com/office/drawing/2014/main" val="20000"/>
                        </a:ext>
                      </a:extLst>
                    </a:gridCol>
                  </a:tblGrid>
                  <a:tr h="742950">
                    <a:tc>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𝑦</m:t>
                                </m:r>
                                <m:r>
                                  <a:rPr lang="en-AU" sz="2400" b="0" i="1" smtClean="0">
                                    <a:latin typeface="Cambria Math" panose="02040503050406030204" pitchFamily="18" charset="0"/>
                                  </a:rPr>
                                  <m:t>=</m:t>
                                </m:r>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ea typeface="Cambria Math" panose="02040503050406030204" pitchFamily="18" charset="0"/>
                                      </a:rPr>
                                      <m:t>𝛽</m:t>
                                    </m:r>
                                  </m:e>
                                  <m:sub>
                                    <m:r>
                                      <a:rPr lang="en-AU" sz="2400" b="0" i="1" smtClean="0">
                                        <a:latin typeface="Cambria Math" panose="02040503050406030204" pitchFamily="18" charset="0"/>
                                      </a:rPr>
                                      <m:t>0</m:t>
                                    </m:r>
                                  </m:sub>
                                </m:sSub>
                                <m:r>
                                  <a:rPr lang="en-AU" sz="2400" b="0" i="1" smtClean="0">
                                    <a:latin typeface="Cambria Math" panose="02040503050406030204" pitchFamily="18" charset="0"/>
                                  </a:rPr>
                                  <m:t>+</m:t>
                                </m:r>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ea typeface="Cambria Math" panose="02040503050406030204" pitchFamily="18" charset="0"/>
                                      </a:rPr>
                                      <m:t>𝛽</m:t>
                                    </m:r>
                                  </m:e>
                                  <m:sub>
                                    <m:r>
                                      <a:rPr lang="en-AU" sz="2400" b="0" i="1" smtClean="0">
                                        <a:latin typeface="Cambria Math" panose="02040503050406030204" pitchFamily="18" charset="0"/>
                                      </a:rPr>
                                      <m:t>1</m:t>
                                    </m:r>
                                  </m:sub>
                                </m:sSub>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𝑥</m:t>
                                    </m:r>
                                  </m:e>
                                  <m:sub>
                                    <m:r>
                                      <a:rPr lang="en-AU" sz="2400" b="0" i="1" smtClean="0">
                                        <a:latin typeface="Cambria Math" panose="02040503050406030204" pitchFamily="18" charset="0"/>
                                      </a:rPr>
                                      <m:t>1</m:t>
                                    </m:r>
                                  </m:sub>
                                </m:sSub>
                                <m:r>
                                  <a:rPr lang="en-AU" sz="2400" b="0" i="1" smtClean="0">
                                    <a:latin typeface="Cambria Math" panose="02040503050406030204" pitchFamily="18" charset="0"/>
                                  </a:rPr>
                                  <m:t>+…</m:t>
                                </m:r>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ea typeface="Cambria Math" panose="02040503050406030204" pitchFamily="18" charset="0"/>
                                      </a:rPr>
                                      <m:t>𝛽</m:t>
                                    </m:r>
                                  </m:e>
                                  <m:sub>
                                    <m:r>
                                      <a:rPr lang="en-AU" sz="2400" b="0" i="1" smtClean="0">
                                        <a:latin typeface="Cambria Math" panose="02040503050406030204" pitchFamily="18" charset="0"/>
                                      </a:rPr>
                                      <m:t>𝑛</m:t>
                                    </m:r>
                                  </m:sub>
                                </m:sSub>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𝑥</m:t>
                                    </m:r>
                                  </m:e>
                                  <m:sub>
                                    <m:r>
                                      <a:rPr lang="en-AU" sz="2400" b="0" i="1" smtClean="0">
                                        <a:latin typeface="Cambria Math" panose="02040503050406030204" pitchFamily="18" charset="0"/>
                                      </a:rPr>
                                      <m:t>𝑛</m:t>
                                    </m:r>
                                  </m:sub>
                                </m:sSub>
                                <m:r>
                                  <a:rPr lang="en-AU" sz="2400" b="0" i="1" smtClean="0">
                                    <a:latin typeface="Cambria Math" panose="02040503050406030204" pitchFamily="18" charset="0"/>
                                  </a:rPr>
                                  <m:t>+</m:t>
                                </m:r>
                                <m:r>
                                  <a:rPr lang="en-AU" sz="2400" b="0" i="1" smtClean="0">
                                    <a:latin typeface="Cambria Math" panose="02040503050406030204" pitchFamily="18" charset="0"/>
                                    <a:ea typeface="Cambria Math" panose="02040503050406030204" pitchFamily="18" charset="0"/>
                                  </a:rPr>
                                  <m:t>∈</m:t>
                                </m:r>
                              </m:oMath>
                            </m:oMathPara>
                          </a14:m>
                          <a:endParaRPr lang="en-AU" sz="2400" b="0" dirty="0"/>
                        </a:p>
                      </a:txBody>
                      <a:tcPr anchor="ctr"/>
                    </a:tc>
                    <a:extLst>
                      <a:ext uri="{0D108BD9-81ED-4DB2-BD59-A6C34878D82A}">
                        <a16:rowId xmlns:a16="http://schemas.microsoft.com/office/drawing/2014/main" val="10000"/>
                      </a:ext>
                    </a:extLst>
                  </a:tr>
                </a:tbl>
              </a:graphicData>
            </a:graphic>
          </p:graphicFrame>
        </mc:Choice>
        <mc:Fallback xmlns="">
          <p:graphicFrame>
            <p:nvGraphicFramePr>
              <p:cNvPr id="5" name="Table 4">
                <a:extLst>
                  <a:ext uri="{FF2B5EF4-FFF2-40B4-BE49-F238E27FC236}">
                    <a16:creationId xmlns:a16="http://schemas.microsoft.com/office/drawing/2014/main" id="{8ABAED49-C53D-4968-8A1C-1D1AD504557F}"/>
                  </a:ext>
                </a:extLst>
              </p:cNvPr>
              <p:cNvGraphicFramePr>
                <a:graphicFrameLocks noGrp="1"/>
              </p:cNvGraphicFramePr>
              <p:nvPr>
                <p:extLst>
                  <p:ext uri="{D42A27DB-BD31-4B8C-83A1-F6EECF244321}">
                    <p14:modId xmlns:p14="http://schemas.microsoft.com/office/powerpoint/2010/main" val="1832122389"/>
                  </p:ext>
                </p:extLst>
              </p:nvPr>
            </p:nvGraphicFramePr>
            <p:xfrm>
              <a:off x="3004888" y="1963136"/>
              <a:ext cx="6182223" cy="742950"/>
            </p:xfrm>
            <a:graphic>
              <a:graphicData uri="http://schemas.openxmlformats.org/drawingml/2006/table">
                <a:tbl>
                  <a:tblPr firstRow="1" bandRow="1">
                    <a:tableStyleId>{69CF1AB2-1976-4502-BF36-3FF5EA218861}</a:tableStyleId>
                  </a:tblPr>
                  <a:tblGrid>
                    <a:gridCol w="6182223">
                      <a:extLst>
                        <a:ext uri="{9D8B030D-6E8A-4147-A177-3AD203B41FA5}">
                          <a16:colId xmlns:a16="http://schemas.microsoft.com/office/drawing/2014/main" val="20000"/>
                        </a:ext>
                      </a:extLst>
                    </a:gridCol>
                  </a:tblGrid>
                  <a:tr h="742950">
                    <a:tc>
                      <a:txBody>
                        <a:bodyPr/>
                        <a:lstStyle/>
                        <a:p>
                          <a:endParaRPr lang="en-US"/>
                        </a:p>
                      </a:txBody>
                      <a:tcPr anchor="ctr">
                        <a:blipFill>
                          <a:blip r:embed="rId2"/>
                          <a:stretch>
                            <a:fillRect l="-98" t="-1639" r="-197" b="-1639"/>
                          </a:stretch>
                        </a:blipFill>
                      </a:tcPr>
                    </a:tc>
                    <a:extLst>
                      <a:ext uri="{0D108BD9-81ED-4DB2-BD59-A6C34878D82A}">
                        <a16:rowId xmlns:a16="http://schemas.microsoft.com/office/drawing/2014/main" val="10000"/>
                      </a:ext>
                    </a:extLst>
                  </a:tr>
                </a:tbl>
              </a:graphicData>
            </a:graphic>
          </p:graphicFrame>
        </mc:Fallback>
      </mc:AlternateContent>
      <p:sp>
        <p:nvSpPr>
          <p:cNvPr id="6" name="TextBox 5">
            <a:extLst>
              <a:ext uri="{FF2B5EF4-FFF2-40B4-BE49-F238E27FC236}">
                <a16:creationId xmlns:a16="http://schemas.microsoft.com/office/drawing/2014/main" id="{8A87AFB8-F5D2-4137-B0BD-B70F5478C30E}"/>
              </a:ext>
            </a:extLst>
          </p:cNvPr>
          <p:cNvSpPr txBox="1"/>
          <p:nvPr/>
        </p:nvSpPr>
        <p:spPr>
          <a:xfrm>
            <a:off x="5055326" y="3429000"/>
            <a:ext cx="184731" cy="369332"/>
          </a:xfrm>
          <a:prstGeom prst="rect">
            <a:avLst/>
          </a:prstGeom>
          <a:noFill/>
        </p:spPr>
        <p:txBody>
          <a:bodyPr wrap="none" rtlCol="0">
            <a:spAutoFit/>
          </a:bodyPr>
          <a:lstStyle/>
          <a:p>
            <a:endParaRPr lang="en-AU" dirty="0"/>
          </a:p>
        </p:txBody>
      </p:sp>
    </p:spTree>
    <p:extLst>
      <p:ext uri="{BB962C8B-B14F-4D97-AF65-F5344CB8AC3E}">
        <p14:creationId xmlns:p14="http://schemas.microsoft.com/office/powerpoint/2010/main" val="242342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0566C5-F38F-4C85-88CC-9EE72800DFD4}"/>
              </a:ext>
            </a:extLst>
          </p:cNvPr>
          <p:cNvSpPr>
            <a:spLocks noGrp="1"/>
          </p:cNvSpPr>
          <p:nvPr>
            <p:ph idx="1"/>
          </p:nvPr>
        </p:nvSpPr>
        <p:spPr>
          <a:xfrm>
            <a:off x="1271464" y="1197547"/>
            <a:ext cx="9649072" cy="4936742"/>
          </a:xfrm>
        </p:spPr>
        <p:txBody>
          <a:bodyPr/>
          <a:lstStyle/>
          <a:p>
            <a:r>
              <a:rPr lang="en-AU" b="1" dirty="0">
                <a:solidFill>
                  <a:schemeClr val="accent2"/>
                </a:solidFill>
              </a:rPr>
              <a:t>Logistic Regression</a:t>
            </a:r>
          </a:p>
          <a:p>
            <a:endParaRPr lang="en-AU" dirty="0"/>
          </a:p>
          <a:p>
            <a:endParaRPr lang="en-AU" dirty="0"/>
          </a:p>
          <a:p>
            <a:pPr lvl="1"/>
            <a:r>
              <a:rPr lang="en-AU" b="1" dirty="0">
                <a:solidFill>
                  <a:srgbClr val="C00000"/>
                </a:solidFill>
              </a:rPr>
              <a:t>Advantages</a:t>
            </a:r>
          </a:p>
          <a:p>
            <a:pPr lvl="2"/>
            <a:r>
              <a:rPr lang="en-AU" dirty="0"/>
              <a:t>Returns a probability </a:t>
            </a:r>
          </a:p>
          <a:p>
            <a:pPr lvl="2"/>
            <a:r>
              <a:rPr lang="en-AU" dirty="0"/>
              <a:t>Easy to use</a:t>
            </a:r>
          </a:p>
          <a:p>
            <a:pPr lvl="1"/>
            <a:r>
              <a:rPr lang="en-AU" b="1" dirty="0">
                <a:solidFill>
                  <a:srgbClr val="C00000"/>
                </a:solidFill>
              </a:rPr>
              <a:t>Disadvantages</a:t>
            </a:r>
          </a:p>
          <a:p>
            <a:pPr lvl="2"/>
            <a:r>
              <a:rPr lang="en-AU" dirty="0"/>
              <a:t>Poor predictive power</a:t>
            </a:r>
          </a:p>
          <a:p>
            <a:pPr lvl="2"/>
            <a:r>
              <a:rPr lang="en-AU" dirty="0"/>
              <a:t>Complete separation. If there is a feature that can perfectly separate the two classes, the model can not be trained</a:t>
            </a:r>
          </a:p>
          <a:p>
            <a:pPr lvl="2"/>
            <a:endParaRPr lang="en-AU" dirty="0"/>
          </a:p>
          <a:p>
            <a:endParaRPr lang="en-AU" dirty="0"/>
          </a:p>
        </p:txBody>
      </p:sp>
      <p:sp>
        <p:nvSpPr>
          <p:cNvPr id="3" name="Slide Number Placeholder 2">
            <a:extLst>
              <a:ext uri="{FF2B5EF4-FFF2-40B4-BE49-F238E27FC236}">
                <a16:creationId xmlns:a16="http://schemas.microsoft.com/office/drawing/2014/main" id="{E77206F2-6082-4AE4-9274-475FEA6070E9}"/>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63</a:t>
            </a:fld>
            <a:endParaRPr lang="de-DE" altLang="de-DE" dirty="0">
              <a:solidFill>
                <a:srgbClr val="000000"/>
              </a:solidFill>
            </a:endParaRPr>
          </a:p>
        </p:txBody>
      </p:sp>
      <p:sp>
        <p:nvSpPr>
          <p:cNvPr id="4" name="Title 3">
            <a:extLst>
              <a:ext uri="{FF2B5EF4-FFF2-40B4-BE49-F238E27FC236}">
                <a16:creationId xmlns:a16="http://schemas.microsoft.com/office/drawing/2014/main" id="{6390A95F-1AB6-4F99-BA9B-141292F80037}"/>
              </a:ext>
            </a:extLst>
          </p:cNvPr>
          <p:cNvSpPr>
            <a:spLocks noGrp="1"/>
          </p:cNvSpPr>
          <p:nvPr>
            <p:ph type="title"/>
          </p:nvPr>
        </p:nvSpPr>
        <p:spPr/>
        <p:txBody>
          <a:bodyPr/>
          <a:lstStyle/>
          <a:p>
            <a:r>
              <a:rPr lang="en-AU" dirty="0"/>
              <a:t>Interpretable Models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ABAED49-C53D-4968-8A1C-1D1AD504557F}"/>
                  </a:ext>
                </a:extLst>
              </p:cNvPr>
              <p:cNvGraphicFramePr>
                <a:graphicFrameLocks noGrp="1"/>
              </p:cNvGraphicFramePr>
              <p:nvPr>
                <p:extLst>
                  <p:ext uri="{D42A27DB-BD31-4B8C-83A1-F6EECF244321}">
                    <p14:modId xmlns:p14="http://schemas.microsoft.com/office/powerpoint/2010/main" val="188854411"/>
                  </p:ext>
                </p:extLst>
              </p:nvPr>
            </p:nvGraphicFramePr>
            <p:xfrm>
              <a:off x="1821895" y="1892627"/>
              <a:ext cx="9052129" cy="919671"/>
            </p:xfrm>
            <a:graphic>
              <a:graphicData uri="http://schemas.openxmlformats.org/drawingml/2006/table">
                <a:tbl>
                  <a:tblPr firstRow="1" bandRow="1">
                    <a:tableStyleId>{69CF1AB2-1976-4502-BF36-3FF5EA218861}</a:tableStyleId>
                  </a:tblPr>
                  <a:tblGrid>
                    <a:gridCol w="9052129">
                      <a:extLst>
                        <a:ext uri="{9D8B030D-6E8A-4147-A177-3AD203B41FA5}">
                          <a16:colId xmlns:a16="http://schemas.microsoft.com/office/drawing/2014/main" val="20000"/>
                        </a:ext>
                      </a:extLst>
                    </a:gridCol>
                  </a:tblGrid>
                  <a:tr h="816558">
                    <a:tc>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𝑃</m:t>
                                </m:r>
                                <m:r>
                                  <a:rPr lang="en-AU" sz="2400" b="0" i="1" smtClean="0">
                                    <a:latin typeface="Cambria Math" panose="02040503050406030204" pitchFamily="18" charset="0"/>
                                  </a:rPr>
                                  <m:t>(</m:t>
                                </m:r>
                                <m:r>
                                  <a:rPr lang="en-AU" sz="2400" b="0" i="1" smtClean="0">
                                    <a:latin typeface="Cambria Math" panose="02040503050406030204" pitchFamily="18" charset="0"/>
                                  </a:rPr>
                                  <m:t>𝑦</m:t>
                                </m:r>
                                <m:r>
                                  <a:rPr lang="en-AU" sz="2400" b="0" i="1" smtClean="0">
                                    <a:latin typeface="Cambria Math" panose="02040503050406030204" pitchFamily="18" charset="0"/>
                                  </a:rPr>
                                  <m:t>=1)=</m:t>
                                </m:r>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1</m:t>
                                    </m:r>
                                  </m:num>
                                  <m:den>
                                    <m:r>
                                      <a:rPr lang="en-AU" sz="2400" b="0" i="1" smtClean="0">
                                        <a:latin typeface="Cambria Math" panose="02040503050406030204" pitchFamily="18" charset="0"/>
                                      </a:rPr>
                                      <m:t>1+</m:t>
                                    </m:r>
                                    <m:r>
                                      <a:rPr lang="en-AU" sz="2400" b="0" i="1" smtClean="0">
                                        <a:latin typeface="Cambria Math" panose="02040503050406030204" pitchFamily="18" charset="0"/>
                                      </a:rPr>
                                      <m:t>𝑒𝑥𝑝</m:t>
                                    </m:r>
                                    <m:r>
                                      <a:rPr lang="en-AU" sz="2400" b="0" i="1" smtClean="0">
                                        <a:latin typeface="Cambria Math" panose="02040503050406030204" pitchFamily="18" charset="0"/>
                                      </a:rPr>
                                      <m:t>⁡(−(</m:t>
                                    </m:r>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ea typeface="Cambria Math" panose="02040503050406030204" pitchFamily="18" charset="0"/>
                                          </a:rPr>
                                          <m:t>𝛽</m:t>
                                        </m:r>
                                      </m:e>
                                      <m:sub>
                                        <m:r>
                                          <a:rPr lang="en-AU" sz="2400" b="0" i="1" smtClean="0">
                                            <a:latin typeface="Cambria Math" panose="02040503050406030204" pitchFamily="18" charset="0"/>
                                          </a:rPr>
                                          <m:t>0</m:t>
                                        </m:r>
                                      </m:sub>
                                    </m:sSub>
                                    <m:r>
                                      <a:rPr lang="en-AU" sz="2400" b="0" i="1" smtClean="0">
                                        <a:latin typeface="Cambria Math" panose="02040503050406030204" pitchFamily="18" charset="0"/>
                                      </a:rPr>
                                      <m:t>+</m:t>
                                    </m:r>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ea typeface="Cambria Math" panose="02040503050406030204" pitchFamily="18" charset="0"/>
                                          </a:rPr>
                                          <m:t>𝛽</m:t>
                                        </m:r>
                                      </m:e>
                                      <m:sub>
                                        <m:r>
                                          <a:rPr lang="en-AU" sz="2400" b="0" i="1" smtClean="0">
                                            <a:latin typeface="Cambria Math" panose="02040503050406030204" pitchFamily="18" charset="0"/>
                                          </a:rPr>
                                          <m:t>1</m:t>
                                        </m:r>
                                      </m:sub>
                                    </m:sSub>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𝑥</m:t>
                                        </m:r>
                                      </m:e>
                                      <m:sub>
                                        <m:r>
                                          <a:rPr lang="en-AU" sz="2400" b="0" i="1" smtClean="0">
                                            <a:latin typeface="Cambria Math" panose="02040503050406030204" pitchFamily="18" charset="0"/>
                                          </a:rPr>
                                          <m:t>1</m:t>
                                        </m:r>
                                      </m:sub>
                                    </m:sSub>
                                    <m:r>
                                      <a:rPr lang="en-AU" sz="2400" b="0" i="1" smtClean="0">
                                        <a:latin typeface="Cambria Math" panose="02040503050406030204" pitchFamily="18" charset="0"/>
                                      </a:rPr>
                                      <m:t>+…</m:t>
                                    </m:r>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ea typeface="Cambria Math" panose="02040503050406030204" pitchFamily="18" charset="0"/>
                                          </a:rPr>
                                          <m:t>𝛽</m:t>
                                        </m:r>
                                      </m:e>
                                      <m:sub>
                                        <m:r>
                                          <a:rPr lang="en-AU" sz="2400" b="0" i="1" smtClean="0">
                                            <a:latin typeface="Cambria Math" panose="02040503050406030204" pitchFamily="18" charset="0"/>
                                          </a:rPr>
                                          <m:t>𝑛</m:t>
                                        </m:r>
                                      </m:sub>
                                    </m:sSub>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𝑥</m:t>
                                        </m:r>
                                      </m:e>
                                      <m:sub>
                                        <m:r>
                                          <a:rPr lang="en-AU" sz="2400" b="0" i="1" smtClean="0">
                                            <a:latin typeface="Cambria Math" panose="02040503050406030204" pitchFamily="18" charset="0"/>
                                          </a:rPr>
                                          <m:t>𝑛</m:t>
                                        </m:r>
                                      </m:sub>
                                    </m:sSub>
                                    <m:r>
                                      <a:rPr lang="en-AU" sz="2400" b="0" i="1" smtClean="0">
                                        <a:latin typeface="Cambria Math" panose="02040503050406030204" pitchFamily="18" charset="0"/>
                                      </a:rPr>
                                      <m:t>))</m:t>
                                    </m:r>
                                  </m:den>
                                </m:f>
                              </m:oMath>
                            </m:oMathPara>
                          </a14:m>
                          <a:endParaRPr lang="en-AU" sz="2400" b="0" dirty="0"/>
                        </a:p>
                      </a:txBody>
                      <a:tcPr anchor="ctr"/>
                    </a:tc>
                    <a:extLst>
                      <a:ext uri="{0D108BD9-81ED-4DB2-BD59-A6C34878D82A}">
                        <a16:rowId xmlns:a16="http://schemas.microsoft.com/office/drawing/2014/main" val="10000"/>
                      </a:ext>
                    </a:extLst>
                  </a:tr>
                </a:tbl>
              </a:graphicData>
            </a:graphic>
          </p:graphicFrame>
        </mc:Choice>
        <mc:Fallback xmlns="">
          <p:graphicFrame>
            <p:nvGraphicFramePr>
              <p:cNvPr id="5" name="Table 4">
                <a:extLst>
                  <a:ext uri="{FF2B5EF4-FFF2-40B4-BE49-F238E27FC236}">
                    <a16:creationId xmlns:a16="http://schemas.microsoft.com/office/drawing/2014/main" id="{8ABAED49-C53D-4968-8A1C-1D1AD504557F}"/>
                  </a:ext>
                </a:extLst>
              </p:cNvPr>
              <p:cNvGraphicFramePr>
                <a:graphicFrameLocks noGrp="1"/>
              </p:cNvGraphicFramePr>
              <p:nvPr>
                <p:extLst>
                  <p:ext uri="{D42A27DB-BD31-4B8C-83A1-F6EECF244321}">
                    <p14:modId xmlns:p14="http://schemas.microsoft.com/office/powerpoint/2010/main" val="188854411"/>
                  </p:ext>
                </p:extLst>
              </p:nvPr>
            </p:nvGraphicFramePr>
            <p:xfrm>
              <a:off x="1821895" y="1892627"/>
              <a:ext cx="9052129" cy="919671"/>
            </p:xfrm>
            <a:graphic>
              <a:graphicData uri="http://schemas.openxmlformats.org/drawingml/2006/table">
                <a:tbl>
                  <a:tblPr firstRow="1" bandRow="1">
                    <a:tableStyleId>{69CF1AB2-1976-4502-BF36-3FF5EA218861}</a:tableStyleId>
                  </a:tblPr>
                  <a:tblGrid>
                    <a:gridCol w="9052129">
                      <a:extLst>
                        <a:ext uri="{9D8B030D-6E8A-4147-A177-3AD203B41FA5}">
                          <a16:colId xmlns:a16="http://schemas.microsoft.com/office/drawing/2014/main" val="20000"/>
                        </a:ext>
                      </a:extLst>
                    </a:gridCol>
                  </a:tblGrid>
                  <a:tr h="919671">
                    <a:tc>
                      <a:txBody>
                        <a:bodyPr/>
                        <a:lstStyle/>
                        <a:p>
                          <a:endParaRPr lang="en-US"/>
                        </a:p>
                      </a:txBody>
                      <a:tcPr anchor="ctr">
                        <a:blipFill>
                          <a:blip r:embed="rId2"/>
                          <a:stretch>
                            <a:fillRect l="-67" t="-658" r="-135" b="-1316"/>
                          </a:stretch>
                        </a:blipFill>
                      </a:tcPr>
                    </a:tc>
                    <a:extLst>
                      <a:ext uri="{0D108BD9-81ED-4DB2-BD59-A6C34878D82A}">
                        <a16:rowId xmlns:a16="http://schemas.microsoft.com/office/drawing/2014/main" val="10000"/>
                      </a:ext>
                    </a:extLst>
                  </a:tr>
                </a:tbl>
              </a:graphicData>
            </a:graphic>
          </p:graphicFrame>
        </mc:Fallback>
      </mc:AlternateContent>
      <p:sp>
        <p:nvSpPr>
          <p:cNvPr id="6" name="TextBox 5">
            <a:extLst>
              <a:ext uri="{FF2B5EF4-FFF2-40B4-BE49-F238E27FC236}">
                <a16:creationId xmlns:a16="http://schemas.microsoft.com/office/drawing/2014/main" id="{8A87AFB8-F5D2-4137-B0BD-B70F5478C30E}"/>
              </a:ext>
            </a:extLst>
          </p:cNvPr>
          <p:cNvSpPr txBox="1"/>
          <p:nvPr/>
        </p:nvSpPr>
        <p:spPr>
          <a:xfrm>
            <a:off x="5055326" y="3429000"/>
            <a:ext cx="184731" cy="369332"/>
          </a:xfrm>
          <a:prstGeom prst="rect">
            <a:avLst/>
          </a:prstGeom>
          <a:noFill/>
        </p:spPr>
        <p:txBody>
          <a:bodyPr wrap="none" rtlCol="0">
            <a:spAutoFit/>
          </a:bodyPr>
          <a:lstStyle/>
          <a:p>
            <a:endParaRPr lang="en-AU" dirty="0"/>
          </a:p>
        </p:txBody>
      </p:sp>
    </p:spTree>
    <p:extLst>
      <p:ext uri="{BB962C8B-B14F-4D97-AF65-F5344CB8AC3E}">
        <p14:creationId xmlns:p14="http://schemas.microsoft.com/office/powerpoint/2010/main" val="3585232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447C34-76BB-48E5-8E1F-7D087E4131D3}"/>
              </a:ext>
            </a:extLst>
          </p:cNvPr>
          <p:cNvSpPr>
            <a:spLocks noGrp="1"/>
          </p:cNvSpPr>
          <p:nvPr>
            <p:ph idx="1"/>
          </p:nvPr>
        </p:nvSpPr>
        <p:spPr>
          <a:xfrm>
            <a:off x="1271464" y="1174906"/>
            <a:ext cx="9649072" cy="5317333"/>
          </a:xfrm>
        </p:spPr>
        <p:txBody>
          <a:bodyPr/>
          <a:lstStyle/>
          <a:p>
            <a:r>
              <a:rPr lang="en-AU" b="1" dirty="0">
                <a:solidFill>
                  <a:schemeClr val="accent2"/>
                </a:solidFill>
              </a:rPr>
              <a:t>Decision Tress</a:t>
            </a:r>
          </a:p>
          <a:p>
            <a:pPr lvl="1"/>
            <a:r>
              <a:rPr lang="en-AU" dirty="0"/>
              <a:t>Split the data multiple times according to                                 certain cut-off values in the features</a:t>
            </a:r>
          </a:p>
          <a:p>
            <a:pPr lvl="1"/>
            <a:r>
              <a:rPr lang="en-AU" b="1" dirty="0">
                <a:solidFill>
                  <a:srgbClr val="C00000"/>
                </a:solidFill>
              </a:rPr>
              <a:t>Advantages</a:t>
            </a:r>
          </a:p>
          <a:p>
            <a:pPr lvl="2"/>
            <a:r>
              <a:rPr lang="en-AU" dirty="0"/>
              <a:t>Capture interactions between features in the data.</a:t>
            </a:r>
          </a:p>
          <a:p>
            <a:pPr lvl="2"/>
            <a:r>
              <a:rPr lang="en-AU" dirty="0"/>
              <a:t>Provide natural visualization, via nodes and edges.</a:t>
            </a:r>
          </a:p>
          <a:p>
            <a:pPr lvl="2"/>
            <a:r>
              <a:rPr lang="en-AU" dirty="0"/>
              <a:t>Create good explanations</a:t>
            </a:r>
          </a:p>
          <a:p>
            <a:pPr lvl="1"/>
            <a:r>
              <a:rPr lang="en-AU" b="1" dirty="0">
                <a:solidFill>
                  <a:srgbClr val="C00000"/>
                </a:solidFill>
              </a:rPr>
              <a:t>Disadvantages</a:t>
            </a:r>
          </a:p>
          <a:p>
            <a:pPr lvl="2"/>
            <a:r>
              <a:rPr lang="en-AU" dirty="0"/>
              <a:t>Not effectives when estimating linear relationships</a:t>
            </a:r>
          </a:p>
          <a:p>
            <a:pPr lvl="2"/>
            <a:r>
              <a:rPr lang="en-AU" dirty="0"/>
              <a:t>Unstable – changes in training data, changes entire tree structure</a:t>
            </a:r>
          </a:p>
          <a:p>
            <a:pPr lvl="2"/>
            <a:r>
              <a:rPr lang="en-AU" dirty="0"/>
              <a:t>Weak classifier</a:t>
            </a:r>
          </a:p>
        </p:txBody>
      </p:sp>
      <p:sp>
        <p:nvSpPr>
          <p:cNvPr id="3" name="Slide Number Placeholder 2">
            <a:extLst>
              <a:ext uri="{FF2B5EF4-FFF2-40B4-BE49-F238E27FC236}">
                <a16:creationId xmlns:a16="http://schemas.microsoft.com/office/drawing/2014/main" id="{F2BC6EC0-4A10-4A72-A4BA-4391D0F6896E}"/>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64</a:t>
            </a:fld>
            <a:endParaRPr lang="de-DE" altLang="de-DE" dirty="0">
              <a:solidFill>
                <a:srgbClr val="000000"/>
              </a:solidFill>
            </a:endParaRPr>
          </a:p>
        </p:txBody>
      </p:sp>
      <p:sp>
        <p:nvSpPr>
          <p:cNvPr id="4" name="Title 3">
            <a:extLst>
              <a:ext uri="{FF2B5EF4-FFF2-40B4-BE49-F238E27FC236}">
                <a16:creationId xmlns:a16="http://schemas.microsoft.com/office/drawing/2014/main" id="{C8410AF6-CA2A-4319-958F-2BA45E367E9F}"/>
              </a:ext>
            </a:extLst>
          </p:cNvPr>
          <p:cNvSpPr>
            <a:spLocks noGrp="1"/>
          </p:cNvSpPr>
          <p:nvPr>
            <p:ph type="title"/>
          </p:nvPr>
        </p:nvSpPr>
        <p:spPr/>
        <p:txBody>
          <a:bodyPr/>
          <a:lstStyle/>
          <a:p>
            <a:r>
              <a:rPr lang="en-AU" dirty="0"/>
              <a:t>Interpretable Models</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CA23864-6E96-40AB-AF0B-AFE157D4EA3D}"/>
                  </a:ext>
                </a:extLst>
              </p:cNvPr>
              <p:cNvGraphicFramePr>
                <a:graphicFrameLocks noGrp="1"/>
              </p:cNvGraphicFramePr>
              <p:nvPr>
                <p:extLst>
                  <p:ext uri="{D42A27DB-BD31-4B8C-83A1-F6EECF244321}">
                    <p14:modId xmlns:p14="http://schemas.microsoft.com/office/powerpoint/2010/main" val="260897547"/>
                  </p:ext>
                </p:extLst>
              </p:nvPr>
            </p:nvGraphicFramePr>
            <p:xfrm>
              <a:off x="8464730" y="1768326"/>
              <a:ext cx="3448595" cy="1196086"/>
            </p:xfrm>
            <a:graphic>
              <a:graphicData uri="http://schemas.openxmlformats.org/drawingml/2006/table">
                <a:tbl>
                  <a:tblPr firstRow="1" bandRow="1">
                    <a:tableStyleId>{69CF1AB2-1976-4502-BF36-3FF5EA218861}</a:tableStyleId>
                  </a:tblPr>
                  <a:tblGrid>
                    <a:gridCol w="3448595">
                      <a:extLst>
                        <a:ext uri="{9D8B030D-6E8A-4147-A177-3AD203B41FA5}">
                          <a16:colId xmlns:a16="http://schemas.microsoft.com/office/drawing/2014/main" val="20000"/>
                        </a:ext>
                      </a:extLst>
                    </a:gridCol>
                  </a:tblGrid>
                  <a:tr h="816558">
                    <a:tc>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AU" sz="2400" b="0" i="1" smtClean="0">
                                    <a:latin typeface="Cambria Math" panose="02040503050406030204" pitchFamily="18" charset="0"/>
                                  </a:rPr>
                                  <m:t>y</m:t>
                                </m:r>
                                <m:r>
                                  <a:rPr lang="en-AU" sz="2400" b="0" i="1" smtClean="0">
                                    <a:latin typeface="Cambria Math" panose="02040503050406030204" pitchFamily="18" charset="0"/>
                                  </a:rPr>
                                  <m:t>=</m:t>
                                </m:r>
                                <m:nary>
                                  <m:naryPr>
                                    <m:chr m:val="∑"/>
                                    <m:ctrlPr>
                                      <a:rPr lang="en-AU" sz="2400" b="0" i="1" smtClean="0">
                                        <a:latin typeface="Cambria Math" panose="02040503050406030204" pitchFamily="18" charset="0"/>
                                      </a:rPr>
                                    </m:ctrlPr>
                                  </m:naryPr>
                                  <m:sub>
                                    <m:r>
                                      <m:rPr>
                                        <m:brk m:alnAt="23"/>
                                      </m:rPr>
                                      <a:rPr lang="en-AU" sz="2400" b="0" i="1" smtClean="0">
                                        <a:latin typeface="Cambria Math" panose="02040503050406030204" pitchFamily="18" charset="0"/>
                                      </a:rPr>
                                      <m:t>𝑚</m:t>
                                    </m:r>
                                    <m:r>
                                      <a:rPr lang="en-AU" sz="2400" b="0" i="1" smtClean="0">
                                        <a:latin typeface="Cambria Math" panose="02040503050406030204" pitchFamily="18" charset="0"/>
                                      </a:rPr>
                                      <m:t>=1</m:t>
                                    </m:r>
                                  </m:sub>
                                  <m:sup>
                                    <m:r>
                                      <a:rPr lang="en-AU" sz="2400" b="0" i="1" smtClean="0">
                                        <a:latin typeface="Cambria Math" panose="02040503050406030204" pitchFamily="18" charset="0"/>
                                      </a:rPr>
                                      <m:t>𝑀</m:t>
                                    </m:r>
                                  </m:sup>
                                  <m:e>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𝑐</m:t>
                                        </m:r>
                                      </m:e>
                                      <m:sub>
                                        <m:r>
                                          <a:rPr lang="en-AU" sz="2400" b="0" i="1" smtClean="0">
                                            <a:latin typeface="Cambria Math" panose="02040503050406030204" pitchFamily="18" charset="0"/>
                                          </a:rPr>
                                          <m:t>𝑚</m:t>
                                        </m:r>
                                      </m:sub>
                                    </m:sSub>
                                    <m:r>
                                      <a:rPr lang="en-AU" sz="2400" b="0" i="1" smtClean="0">
                                        <a:latin typeface="Cambria Math" panose="02040503050406030204" pitchFamily="18" charset="0"/>
                                      </a:rPr>
                                      <m:t>𝐼</m:t>
                                    </m:r>
                                    <m:d>
                                      <m:dPr>
                                        <m:begChr m:val="{"/>
                                        <m:endChr m:val="}"/>
                                        <m:ctrlPr>
                                          <a:rPr lang="en-AU" sz="2400" b="0" i="1" smtClean="0">
                                            <a:latin typeface="Cambria Math" panose="02040503050406030204" pitchFamily="18" charset="0"/>
                                          </a:rPr>
                                        </m:ctrlPr>
                                      </m:dPr>
                                      <m:e>
                                        <m:r>
                                          <a:rPr lang="en-AU" sz="2400" b="0" i="1" smtClean="0">
                                            <a:latin typeface="Cambria Math" panose="02040503050406030204" pitchFamily="18" charset="0"/>
                                          </a:rPr>
                                          <m:t>𝑥</m:t>
                                        </m:r>
                                        <m:r>
                                          <a:rPr lang="en-AU" sz="2400" b="0" i="1" smtClean="0">
                                            <a:latin typeface="Cambria Math" panose="02040503050406030204" pitchFamily="18" charset="0"/>
                                            <a:ea typeface="Cambria Math" panose="02040503050406030204" pitchFamily="18" charset="0"/>
                                          </a:rPr>
                                          <m:t>𝜖</m:t>
                                        </m:r>
                                        <m:sSub>
                                          <m:sSubPr>
                                            <m:ctrlPr>
                                              <a:rPr lang="en-AU" sz="2400" b="0" i="1" smtClean="0">
                                                <a:latin typeface="Cambria Math" panose="02040503050406030204" pitchFamily="18" charset="0"/>
                                                <a:ea typeface="Cambria Math" panose="02040503050406030204" pitchFamily="18" charset="0"/>
                                              </a:rPr>
                                            </m:ctrlPr>
                                          </m:sSubPr>
                                          <m:e>
                                            <m:r>
                                              <a:rPr lang="en-AU" sz="2400" b="0" i="1" smtClean="0">
                                                <a:latin typeface="Cambria Math" panose="02040503050406030204" pitchFamily="18" charset="0"/>
                                                <a:ea typeface="Cambria Math" panose="02040503050406030204" pitchFamily="18" charset="0"/>
                                              </a:rPr>
                                              <m:t>𝑅</m:t>
                                            </m:r>
                                          </m:e>
                                          <m:sub>
                                            <m:r>
                                              <a:rPr lang="en-AU" sz="2400" b="0" i="1" smtClean="0">
                                                <a:latin typeface="Cambria Math" panose="02040503050406030204" pitchFamily="18" charset="0"/>
                                                <a:ea typeface="Cambria Math" panose="02040503050406030204" pitchFamily="18" charset="0"/>
                                              </a:rPr>
                                              <m:t>𝑚</m:t>
                                            </m:r>
                                          </m:sub>
                                        </m:sSub>
                                      </m:e>
                                    </m:d>
                                  </m:e>
                                </m:nary>
                              </m:oMath>
                            </m:oMathPara>
                          </a14:m>
                          <a:endParaRPr lang="en-AU" sz="2400" b="0" dirty="0"/>
                        </a:p>
                      </a:txBody>
                      <a:tcPr anchor="ctr"/>
                    </a:tc>
                    <a:extLst>
                      <a:ext uri="{0D108BD9-81ED-4DB2-BD59-A6C34878D82A}">
                        <a16:rowId xmlns:a16="http://schemas.microsoft.com/office/drawing/2014/main" val="10000"/>
                      </a:ext>
                    </a:extLst>
                  </a:tr>
                </a:tbl>
              </a:graphicData>
            </a:graphic>
          </p:graphicFrame>
        </mc:Choice>
        <mc:Fallback xmlns="">
          <p:graphicFrame>
            <p:nvGraphicFramePr>
              <p:cNvPr id="6" name="Table 5">
                <a:extLst>
                  <a:ext uri="{FF2B5EF4-FFF2-40B4-BE49-F238E27FC236}">
                    <a16:creationId xmlns:a16="http://schemas.microsoft.com/office/drawing/2014/main" id="{4CA23864-6E96-40AB-AF0B-AFE157D4EA3D}"/>
                  </a:ext>
                </a:extLst>
              </p:cNvPr>
              <p:cNvGraphicFramePr>
                <a:graphicFrameLocks noGrp="1"/>
              </p:cNvGraphicFramePr>
              <p:nvPr>
                <p:extLst>
                  <p:ext uri="{D42A27DB-BD31-4B8C-83A1-F6EECF244321}">
                    <p14:modId xmlns:p14="http://schemas.microsoft.com/office/powerpoint/2010/main" val="260897547"/>
                  </p:ext>
                </p:extLst>
              </p:nvPr>
            </p:nvGraphicFramePr>
            <p:xfrm>
              <a:off x="8464730" y="1768326"/>
              <a:ext cx="3448595" cy="1196086"/>
            </p:xfrm>
            <a:graphic>
              <a:graphicData uri="http://schemas.openxmlformats.org/drawingml/2006/table">
                <a:tbl>
                  <a:tblPr firstRow="1" bandRow="1">
                    <a:tableStyleId>{69CF1AB2-1976-4502-BF36-3FF5EA218861}</a:tableStyleId>
                  </a:tblPr>
                  <a:tblGrid>
                    <a:gridCol w="3448595">
                      <a:extLst>
                        <a:ext uri="{9D8B030D-6E8A-4147-A177-3AD203B41FA5}">
                          <a16:colId xmlns:a16="http://schemas.microsoft.com/office/drawing/2014/main" val="20000"/>
                        </a:ext>
                      </a:extLst>
                    </a:gridCol>
                  </a:tblGrid>
                  <a:tr h="1196086">
                    <a:tc>
                      <a:txBody>
                        <a:bodyPr/>
                        <a:lstStyle/>
                        <a:p>
                          <a:endParaRPr lang="en-US"/>
                        </a:p>
                      </a:txBody>
                      <a:tcPr anchor="ctr">
                        <a:blipFill>
                          <a:blip r:embed="rId2"/>
                          <a:stretch>
                            <a:fillRect l="-176" t="-508" r="-353" b="-1015"/>
                          </a:stretch>
                        </a:blipFill>
                      </a:tcPr>
                    </a:tc>
                    <a:extLst>
                      <a:ext uri="{0D108BD9-81ED-4DB2-BD59-A6C34878D82A}">
                        <a16:rowId xmlns:a16="http://schemas.microsoft.com/office/drawing/2014/main" val="10000"/>
                      </a:ext>
                    </a:extLst>
                  </a:tr>
                </a:tbl>
              </a:graphicData>
            </a:graphic>
          </p:graphicFrame>
        </mc:Fallback>
      </mc:AlternateContent>
    </p:spTree>
    <p:extLst>
      <p:ext uri="{BB962C8B-B14F-4D97-AF65-F5344CB8AC3E}">
        <p14:creationId xmlns:p14="http://schemas.microsoft.com/office/powerpoint/2010/main" val="33444558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ED01A-5710-4F5C-8F94-6E43BFA3DABF}"/>
              </a:ext>
            </a:extLst>
          </p:cNvPr>
          <p:cNvSpPr>
            <a:spLocks noGrp="1"/>
          </p:cNvSpPr>
          <p:nvPr>
            <p:ph idx="1"/>
          </p:nvPr>
        </p:nvSpPr>
        <p:spPr/>
        <p:txBody>
          <a:bodyPr/>
          <a:lstStyle/>
          <a:p>
            <a:r>
              <a:rPr lang="en-AU" dirty="0">
                <a:solidFill>
                  <a:schemeClr val="bg1">
                    <a:lumMod val="65000"/>
                  </a:schemeClr>
                </a:solidFill>
              </a:rPr>
              <a:t>Definitions</a:t>
            </a:r>
          </a:p>
          <a:p>
            <a:r>
              <a:rPr lang="en-AU" dirty="0">
                <a:solidFill>
                  <a:schemeClr val="bg1">
                    <a:lumMod val="65000"/>
                  </a:schemeClr>
                </a:solidFill>
              </a:rPr>
              <a:t>Importance of Interpretability</a:t>
            </a:r>
          </a:p>
          <a:p>
            <a:r>
              <a:rPr lang="en-AU" dirty="0">
                <a:solidFill>
                  <a:schemeClr val="bg1">
                    <a:lumMod val="65000"/>
                  </a:schemeClr>
                </a:solidFill>
              </a:rPr>
              <a:t>Taxonomy of Methods</a:t>
            </a:r>
          </a:p>
          <a:p>
            <a:r>
              <a:rPr lang="en-AU" dirty="0">
                <a:solidFill>
                  <a:schemeClr val="bg1">
                    <a:lumMod val="65000"/>
                  </a:schemeClr>
                </a:solidFill>
              </a:rPr>
              <a:t>Interpretable Models</a:t>
            </a:r>
          </a:p>
          <a:p>
            <a:r>
              <a:rPr lang="en-AU" dirty="0"/>
              <a:t>Model-Agnostic Methods</a:t>
            </a:r>
          </a:p>
          <a:p>
            <a:r>
              <a:rPr lang="en-AU" dirty="0">
                <a:solidFill>
                  <a:schemeClr val="bg1">
                    <a:lumMod val="65000"/>
                  </a:schemeClr>
                </a:solidFill>
              </a:rPr>
              <a:t>Example-based Explanations </a:t>
            </a:r>
          </a:p>
          <a:p>
            <a:r>
              <a:rPr lang="en-AU" dirty="0">
                <a:solidFill>
                  <a:schemeClr val="bg1">
                    <a:lumMod val="65000"/>
                  </a:schemeClr>
                </a:solidFill>
              </a:rPr>
              <a:t>Neural Network Interpretation</a:t>
            </a:r>
          </a:p>
          <a:p>
            <a:r>
              <a:rPr lang="en-AU" dirty="0">
                <a:solidFill>
                  <a:schemeClr val="bg1">
                    <a:lumMod val="65000"/>
                  </a:schemeClr>
                </a:solidFill>
              </a:rPr>
              <a:t>Where to next?</a:t>
            </a:r>
          </a:p>
        </p:txBody>
      </p:sp>
      <p:sp>
        <p:nvSpPr>
          <p:cNvPr id="3" name="Slide Number Placeholder 2">
            <a:extLst>
              <a:ext uri="{FF2B5EF4-FFF2-40B4-BE49-F238E27FC236}">
                <a16:creationId xmlns:a16="http://schemas.microsoft.com/office/drawing/2014/main" id="{2FA01603-CAE7-43E1-AA9F-63DF56C66D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65</a:t>
            </a:fld>
            <a:endParaRPr lang="de-DE" altLang="de-DE" dirty="0">
              <a:solidFill>
                <a:srgbClr val="000000"/>
              </a:solidFill>
            </a:endParaRPr>
          </a:p>
        </p:txBody>
      </p:sp>
      <p:sp>
        <p:nvSpPr>
          <p:cNvPr id="4" name="Title 3">
            <a:extLst>
              <a:ext uri="{FF2B5EF4-FFF2-40B4-BE49-F238E27FC236}">
                <a16:creationId xmlns:a16="http://schemas.microsoft.com/office/drawing/2014/main" id="{EEEAE7A5-AE62-484A-B033-64954E691413}"/>
              </a:ext>
            </a:extLst>
          </p:cNvPr>
          <p:cNvSpPr>
            <a:spLocks noGrp="1"/>
          </p:cNvSpPr>
          <p:nvPr>
            <p:ph type="title"/>
          </p:nvPr>
        </p:nvSpPr>
        <p:spPr/>
        <p:txBody>
          <a:bodyPr/>
          <a:lstStyle/>
          <a:p>
            <a:r>
              <a:rPr lang="en-AU" dirty="0"/>
              <a:t>Overview</a:t>
            </a:r>
          </a:p>
        </p:txBody>
      </p:sp>
      <p:pic>
        <p:nvPicPr>
          <p:cNvPr id="5" name="Picture 4">
            <a:extLst>
              <a:ext uri="{FF2B5EF4-FFF2-40B4-BE49-F238E27FC236}">
                <a16:creationId xmlns:a16="http://schemas.microsoft.com/office/drawing/2014/main" id="{ED126D5E-92B5-482F-9F5A-079CE1B0A5DC}"/>
              </a:ext>
            </a:extLst>
          </p:cNvPr>
          <p:cNvPicPr>
            <a:picLocks noChangeAspect="1"/>
          </p:cNvPicPr>
          <p:nvPr/>
        </p:nvPicPr>
        <p:blipFill>
          <a:blip r:embed="rId2"/>
          <a:stretch>
            <a:fillRect/>
          </a:stretch>
        </p:blipFill>
        <p:spPr>
          <a:xfrm>
            <a:off x="7666892" y="1471002"/>
            <a:ext cx="3906296" cy="2197292"/>
          </a:xfrm>
          <a:prstGeom prst="rect">
            <a:avLst/>
          </a:prstGeom>
        </p:spPr>
      </p:pic>
      <p:pic>
        <p:nvPicPr>
          <p:cNvPr id="6" name="Picture 5">
            <a:extLst>
              <a:ext uri="{FF2B5EF4-FFF2-40B4-BE49-F238E27FC236}">
                <a16:creationId xmlns:a16="http://schemas.microsoft.com/office/drawing/2014/main" id="{72A438EE-66BD-4185-9ACC-92DA33862DBD}"/>
              </a:ext>
            </a:extLst>
          </p:cNvPr>
          <p:cNvPicPr>
            <a:picLocks noChangeAspect="1"/>
          </p:cNvPicPr>
          <p:nvPr/>
        </p:nvPicPr>
        <p:blipFill>
          <a:blip r:embed="rId3"/>
          <a:stretch>
            <a:fillRect/>
          </a:stretch>
        </p:blipFill>
        <p:spPr>
          <a:xfrm>
            <a:off x="7666892" y="3776864"/>
            <a:ext cx="3906296" cy="2197292"/>
          </a:xfrm>
          <a:prstGeom prst="rect">
            <a:avLst/>
          </a:prstGeom>
        </p:spPr>
      </p:pic>
      <p:sp>
        <p:nvSpPr>
          <p:cNvPr id="7" name="TextBox 6">
            <a:extLst>
              <a:ext uri="{FF2B5EF4-FFF2-40B4-BE49-F238E27FC236}">
                <a16:creationId xmlns:a16="http://schemas.microsoft.com/office/drawing/2014/main" id="{FE8F99C7-51AA-40B8-93FD-DB61CC84DA36}"/>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4"/>
              </a:rPr>
              <a:t>https://www.linkedin.com</a:t>
            </a:r>
            <a:endParaRPr lang="en-AU" sz="1200" dirty="0"/>
          </a:p>
        </p:txBody>
      </p:sp>
    </p:spTree>
    <p:extLst>
      <p:ext uri="{BB962C8B-B14F-4D97-AF65-F5344CB8AC3E}">
        <p14:creationId xmlns:p14="http://schemas.microsoft.com/office/powerpoint/2010/main" val="1239277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7F0425-4C2C-42AF-9939-9FFD54621A50}"/>
              </a:ext>
            </a:extLst>
          </p:cNvPr>
          <p:cNvSpPr>
            <a:spLocks noGrp="1"/>
          </p:cNvSpPr>
          <p:nvPr>
            <p:ph idx="1"/>
          </p:nvPr>
        </p:nvSpPr>
        <p:spPr>
          <a:xfrm>
            <a:off x="1271464" y="1089494"/>
            <a:ext cx="6516009" cy="5124335"/>
          </a:xfrm>
        </p:spPr>
        <p:txBody>
          <a:bodyPr/>
          <a:lstStyle/>
          <a:p>
            <a:r>
              <a:rPr lang="en-AU" b="1" dirty="0">
                <a:solidFill>
                  <a:schemeClr val="accent2"/>
                </a:solidFill>
              </a:rPr>
              <a:t>Separating the explanations from the machine learning model</a:t>
            </a:r>
          </a:p>
          <a:p>
            <a:pPr lvl="1"/>
            <a:r>
              <a:rPr lang="en-AU" dirty="0"/>
              <a:t>Main advantage of this approach is flexibility</a:t>
            </a:r>
          </a:p>
          <a:p>
            <a:pPr lvl="2"/>
            <a:r>
              <a:rPr lang="en-AU" dirty="0"/>
              <a:t>Interpretation methods can be applied to any model</a:t>
            </a:r>
          </a:p>
          <a:p>
            <a:pPr lvl="1"/>
            <a:r>
              <a:rPr lang="en-AU" dirty="0"/>
              <a:t>Greater predictive performance</a:t>
            </a:r>
          </a:p>
          <a:p>
            <a:pPr lvl="2"/>
            <a:r>
              <a:rPr lang="en-AU" dirty="0"/>
              <a:t>Complex models can still be used</a:t>
            </a:r>
          </a:p>
          <a:p>
            <a:pPr lvl="1"/>
            <a:r>
              <a:rPr lang="en-AU" dirty="0"/>
              <a:t>Allows for easier comparisons</a:t>
            </a:r>
          </a:p>
          <a:p>
            <a:pPr lvl="2"/>
            <a:r>
              <a:rPr lang="en-AU" dirty="0"/>
              <a:t>Same explanation method can be applied to all models under consideration</a:t>
            </a:r>
          </a:p>
        </p:txBody>
      </p:sp>
      <p:sp>
        <p:nvSpPr>
          <p:cNvPr id="3" name="Slide Number Placeholder 2">
            <a:extLst>
              <a:ext uri="{FF2B5EF4-FFF2-40B4-BE49-F238E27FC236}">
                <a16:creationId xmlns:a16="http://schemas.microsoft.com/office/drawing/2014/main" id="{AE87F889-74F7-46EC-8EE1-0A94E59A894D}"/>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66</a:t>
            </a:fld>
            <a:endParaRPr lang="de-DE" altLang="de-DE" dirty="0">
              <a:solidFill>
                <a:srgbClr val="000000"/>
              </a:solidFill>
            </a:endParaRPr>
          </a:p>
        </p:txBody>
      </p:sp>
      <p:sp>
        <p:nvSpPr>
          <p:cNvPr id="4" name="Title 3">
            <a:extLst>
              <a:ext uri="{FF2B5EF4-FFF2-40B4-BE49-F238E27FC236}">
                <a16:creationId xmlns:a16="http://schemas.microsoft.com/office/drawing/2014/main" id="{FE46CBAD-EE3C-42F2-B793-26DDCD298ABD}"/>
              </a:ext>
            </a:extLst>
          </p:cNvPr>
          <p:cNvSpPr>
            <a:spLocks noGrp="1"/>
          </p:cNvSpPr>
          <p:nvPr>
            <p:ph type="title"/>
          </p:nvPr>
        </p:nvSpPr>
        <p:spPr/>
        <p:txBody>
          <a:bodyPr/>
          <a:lstStyle/>
          <a:p>
            <a:r>
              <a:rPr lang="en-AU" dirty="0"/>
              <a:t>Model-Agnostic Methods</a:t>
            </a:r>
          </a:p>
        </p:txBody>
      </p:sp>
      <p:pic>
        <p:nvPicPr>
          <p:cNvPr id="1026" name="Picture 2" descr="The big picture of explainable machine learning. The real world goes through many layers before it reaches the human in the form of explanations.">
            <a:extLst>
              <a:ext uri="{FF2B5EF4-FFF2-40B4-BE49-F238E27FC236}">
                <a16:creationId xmlns:a16="http://schemas.microsoft.com/office/drawing/2014/main" id="{9A90CB87-C359-4DE0-AF74-BD7B17D6D4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7473" y="1348920"/>
            <a:ext cx="4280597" cy="478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921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E88C78-B15E-4C38-8AE0-E94515DEDC87}"/>
              </a:ext>
            </a:extLst>
          </p:cNvPr>
          <p:cNvSpPr>
            <a:spLocks noGrp="1"/>
          </p:cNvSpPr>
          <p:nvPr>
            <p:ph idx="1"/>
          </p:nvPr>
        </p:nvSpPr>
        <p:spPr>
          <a:xfrm>
            <a:off x="1169968" y="1250899"/>
            <a:ext cx="9852061" cy="4936742"/>
          </a:xfrm>
        </p:spPr>
        <p:txBody>
          <a:bodyPr/>
          <a:lstStyle/>
          <a:p>
            <a:r>
              <a:rPr lang="en-AU" b="1" dirty="0">
                <a:solidFill>
                  <a:schemeClr val="accent2"/>
                </a:solidFill>
              </a:rPr>
              <a:t>What makes a good Model-Agnostic Method?</a:t>
            </a:r>
          </a:p>
          <a:p>
            <a:pPr lvl="1"/>
            <a:r>
              <a:rPr lang="en-AU" b="1" dirty="0">
                <a:solidFill>
                  <a:srgbClr val="C00000"/>
                </a:solidFill>
              </a:rPr>
              <a:t>Model flexibility</a:t>
            </a:r>
            <a:r>
              <a:rPr lang="en-AU" dirty="0"/>
              <a:t>: The method can work with any machine learning model, i.e., random forests through to DNNs</a:t>
            </a:r>
          </a:p>
          <a:p>
            <a:pPr lvl="1"/>
            <a:r>
              <a:rPr lang="en-AU" b="1" dirty="0">
                <a:solidFill>
                  <a:srgbClr val="C00000"/>
                </a:solidFill>
              </a:rPr>
              <a:t>Explanation flexibility</a:t>
            </a:r>
            <a:r>
              <a:rPr lang="en-AU" dirty="0"/>
              <a:t>: The system is not limited to a certain form of explanation</a:t>
            </a:r>
          </a:p>
          <a:p>
            <a:pPr lvl="1"/>
            <a:r>
              <a:rPr lang="en-AU" b="1" dirty="0">
                <a:solidFill>
                  <a:srgbClr val="C00000"/>
                </a:solidFill>
              </a:rPr>
              <a:t>Representation flexibility</a:t>
            </a:r>
            <a:r>
              <a:rPr lang="en-AU" dirty="0"/>
              <a:t>: The system should be able to use a different feature representation to the model being explained</a:t>
            </a:r>
          </a:p>
        </p:txBody>
      </p:sp>
      <p:sp>
        <p:nvSpPr>
          <p:cNvPr id="3" name="Slide Number Placeholder 2">
            <a:extLst>
              <a:ext uri="{FF2B5EF4-FFF2-40B4-BE49-F238E27FC236}">
                <a16:creationId xmlns:a16="http://schemas.microsoft.com/office/drawing/2014/main" id="{1F3916C3-DD28-4019-9DA7-CE3B3B965C1E}"/>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67</a:t>
            </a:fld>
            <a:endParaRPr lang="de-DE" altLang="de-DE" dirty="0">
              <a:solidFill>
                <a:srgbClr val="000000"/>
              </a:solidFill>
            </a:endParaRPr>
          </a:p>
        </p:txBody>
      </p:sp>
      <p:sp>
        <p:nvSpPr>
          <p:cNvPr id="4" name="Title 3">
            <a:extLst>
              <a:ext uri="{FF2B5EF4-FFF2-40B4-BE49-F238E27FC236}">
                <a16:creationId xmlns:a16="http://schemas.microsoft.com/office/drawing/2014/main" id="{7EEF6654-0ECD-4C3A-8A2F-C0C99E2890E4}"/>
              </a:ext>
            </a:extLst>
          </p:cNvPr>
          <p:cNvSpPr>
            <a:spLocks noGrp="1"/>
          </p:cNvSpPr>
          <p:nvPr>
            <p:ph type="title"/>
          </p:nvPr>
        </p:nvSpPr>
        <p:spPr/>
        <p:txBody>
          <a:bodyPr/>
          <a:lstStyle/>
          <a:p>
            <a:r>
              <a:rPr lang="en-AU" dirty="0"/>
              <a:t>Model-Agnostic Methods</a:t>
            </a:r>
            <a:endParaRPr lang="en-AU" b="1" dirty="0"/>
          </a:p>
        </p:txBody>
      </p:sp>
      <p:pic>
        <p:nvPicPr>
          <p:cNvPr id="5" name="Picture 4">
            <a:extLst>
              <a:ext uri="{FF2B5EF4-FFF2-40B4-BE49-F238E27FC236}">
                <a16:creationId xmlns:a16="http://schemas.microsoft.com/office/drawing/2014/main" id="{5C6CBF1D-7829-4FCE-86D1-D0744F342B8A}"/>
              </a:ext>
            </a:extLst>
          </p:cNvPr>
          <p:cNvPicPr>
            <a:picLocks noChangeAspect="1"/>
          </p:cNvPicPr>
          <p:nvPr/>
        </p:nvPicPr>
        <p:blipFill>
          <a:blip r:embed="rId2"/>
          <a:stretch>
            <a:fillRect/>
          </a:stretch>
        </p:blipFill>
        <p:spPr>
          <a:xfrm>
            <a:off x="2964891" y="4693860"/>
            <a:ext cx="6262217" cy="1493781"/>
          </a:xfrm>
          <a:prstGeom prst="rect">
            <a:avLst/>
          </a:prstGeom>
        </p:spPr>
      </p:pic>
      <p:sp>
        <p:nvSpPr>
          <p:cNvPr id="6" name="TextBox 5">
            <a:extLst>
              <a:ext uri="{FF2B5EF4-FFF2-40B4-BE49-F238E27FC236}">
                <a16:creationId xmlns:a16="http://schemas.microsoft.com/office/drawing/2014/main" id="{35D53959-0B88-4C7B-8239-D5A11807EF46}"/>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3"/>
              </a:rPr>
              <a:t>https://www.oreilly.com/</a:t>
            </a:r>
            <a:endParaRPr lang="en-AU" sz="1200" dirty="0"/>
          </a:p>
        </p:txBody>
      </p:sp>
    </p:spTree>
    <p:extLst>
      <p:ext uri="{BB962C8B-B14F-4D97-AF65-F5344CB8AC3E}">
        <p14:creationId xmlns:p14="http://schemas.microsoft.com/office/powerpoint/2010/main" val="38707876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A64AB6-63B3-4548-9EA8-02B5AEB2DDFF}"/>
              </a:ext>
            </a:extLst>
          </p:cNvPr>
          <p:cNvSpPr>
            <a:spLocks noGrp="1"/>
          </p:cNvSpPr>
          <p:nvPr>
            <p:ph idx="1"/>
          </p:nvPr>
        </p:nvSpPr>
        <p:spPr/>
        <p:txBody>
          <a:bodyPr/>
          <a:lstStyle/>
          <a:p>
            <a:r>
              <a:rPr lang="en-AU" b="1" dirty="0">
                <a:solidFill>
                  <a:schemeClr val="accent2"/>
                </a:solidFill>
              </a:rPr>
              <a:t>Wide array of possible approaches</a:t>
            </a:r>
          </a:p>
          <a:p>
            <a:pPr lvl="1"/>
            <a:r>
              <a:rPr lang="en-AU" dirty="0">
                <a:solidFill>
                  <a:srgbClr val="C00000"/>
                </a:solidFill>
              </a:rPr>
              <a:t>Partial Dependence Plots</a:t>
            </a:r>
          </a:p>
          <a:p>
            <a:pPr lvl="2"/>
            <a:r>
              <a:rPr lang="en-AU" dirty="0"/>
              <a:t>Determines the relationship between a small number of input variables and predictions. They show how the predictions partially depend on values of the input variables of interest</a:t>
            </a:r>
          </a:p>
          <a:p>
            <a:pPr lvl="1"/>
            <a:r>
              <a:rPr lang="en-AU" dirty="0">
                <a:solidFill>
                  <a:srgbClr val="C00000"/>
                </a:solidFill>
              </a:rPr>
              <a:t>Individual Conditional Expectation Plots</a:t>
            </a:r>
          </a:p>
          <a:p>
            <a:pPr lvl="2"/>
            <a:r>
              <a:rPr lang="en-AU" dirty="0"/>
              <a:t>Explore individual differences and identify subgroups and interactions between model inputs</a:t>
            </a:r>
          </a:p>
          <a:p>
            <a:pPr lvl="1"/>
            <a:r>
              <a:rPr lang="en-AU" dirty="0">
                <a:solidFill>
                  <a:srgbClr val="C00000"/>
                </a:solidFill>
              </a:rPr>
              <a:t>Accumulated Local Effects Plots</a:t>
            </a:r>
          </a:p>
          <a:p>
            <a:pPr lvl="2"/>
            <a:r>
              <a:rPr lang="en-AU" dirty="0"/>
              <a:t>Describe how features influence the prediction of a machine learning model on average</a:t>
            </a:r>
          </a:p>
          <a:p>
            <a:pPr lvl="1"/>
            <a:endParaRPr lang="en-AU" dirty="0"/>
          </a:p>
          <a:p>
            <a:pPr lvl="1"/>
            <a:endParaRPr lang="en-AU" dirty="0"/>
          </a:p>
        </p:txBody>
      </p:sp>
      <p:sp>
        <p:nvSpPr>
          <p:cNvPr id="3" name="Slide Number Placeholder 2">
            <a:extLst>
              <a:ext uri="{FF2B5EF4-FFF2-40B4-BE49-F238E27FC236}">
                <a16:creationId xmlns:a16="http://schemas.microsoft.com/office/drawing/2014/main" id="{269DB50B-DD7D-4037-96FE-CDA4B562574A}"/>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68</a:t>
            </a:fld>
            <a:endParaRPr lang="de-DE" altLang="de-DE" dirty="0">
              <a:solidFill>
                <a:srgbClr val="000000"/>
              </a:solidFill>
            </a:endParaRPr>
          </a:p>
        </p:txBody>
      </p:sp>
      <p:sp>
        <p:nvSpPr>
          <p:cNvPr id="4" name="Title 3">
            <a:extLst>
              <a:ext uri="{FF2B5EF4-FFF2-40B4-BE49-F238E27FC236}">
                <a16:creationId xmlns:a16="http://schemas.microsoft.com/office/drawing/2014/main" id="{CE250802-5C54-4FD9-AAAF-A463729D9AC2}"/>
              </a:ext>
            </a:extLst>
          </p:cNvPr>
          <p:cNvSpPr>
            <a:spLocks noGrp="1"/>
          </p:cNvSpPr>
          <p:nvPr>
            <p:ph type="title"/>
          </p:nvPr>
        </p:nvSpPr>
        <p:spPr/>
        <p:txBody>
          <a:bodyPr/>
          <a:lstStyle/>
          <a:p>
            <a:r>
              <a:rPr lang="en-AU" dirty="0"/>
              <a:t>Model-Agnostic Methods</a:t>
            </a:r>
          </a:p>
        </p:txBody>
      </p:sp>
    </p:spTree>
    <p:extLst>
      <p:ext uri="{BB962C8B-B14F-4D97-AF65-F5344CB8AC3E}">
        <p14:creationId xmlns:p14="http://schemas.microsoft.com/office/powerpoint/2010/main" val="4116823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861593-224B-4770-A2F8-9C1D80F6960F}"/>
              </a:ext>
            </a:extLst>
          </p:cNvPr>
          <p:cNvSpPr>
            <a:spLocks noGrp="1"/>
          </p:cNvSpPr>
          <p:nvPr>
            <p:ph idx="1"/>
          </p:nvPr>
        </p:nvSpPr>
        <p:spPr>
          <a:xfrm>
            <a:off x="1271463" y="1340704"/>
            <a:ext cx="9912352" cy="4507436"/>
          </a:xfrm>
        </p:spPr>
        <p:txBody>
          <a:bodyPr/>
          <a:lstStyle/>
          <a:p>
            <a:pPr>
              <a:spcAft>
                <a:spcPts val="600"/>
              </a:spcAft>
            </a:pPr>
            <a:r>
              <a:rPr lang="en-AU" b="1" dirty="0">
                <a:solidFill>
                  <a:schemeClr val="accent2"/>
                </a:solidFill>
              </a:rPr>
              <a:t>Local Interpretable Model-Agnostic Explanations (LIME)</a:t>
            </a:r>
          </a:p>
          <a:p>
            <a:pPr lvl="1">
              <a:spcAft>
                <a:spcPts val="600"/>
              </a:spcAft>
            </a:pPr>
            <a:r>
              <a:rPr lang="en-AU" dirty="0"/>
              <a:t>Trains local surrogate models to approximate the predictions of the underlying black box model</a:t>
            </a:r>
          </a:p>
          <a:p>
            <a:pPr lvl="1">
              <a:spcAft>
                <a:spcPts val="600"/>
              </a:spcAft>
            </a:pPr>
            <a:r>
              <a:rPr lang="en-AU" dirty="0"/>
              <a:t>LIME tests what happens to the predictions when you give variations of your data into the machine learning model</a:t>
            </a:r>
          </a:p>
          <a:p>
            <a:pPr lvl="1">
              <a:spcAft>
                <a:spcPts val="600"/>
              </a:spcAft>
            </a:pPr>
            <a:r>
              <a:rPr lang="en-AU" dirty="0"/>
              <a:t>It generates a new dataset consisting of permuted samples and the corresponding predictions of the black box model</a:t>
            </a:r>
          </a:p>
          <a:p>
            <a:pPr lvl="1">
              <a:spcAft>
                <a:spcPts val="600"/>
              </a:spcAft>
            </a:pPr>
            <a:r>
              <a:rPr lang="en-AU" dirty="0"/>
              <a:t>Lime uses this new dataset to train an interpretable model</a:t>
            </a:r>
          </a:p>
          <a:p>
            <a:pPr lvl="1"/>
            <a:endParaRPr lang="en-AU" dirty="0"/>
          </a:p>
        </p:txBody>
      </p:sp>
      <p:sp>
        <p:nvSpPr>
          <p:cNvPr id="3" name="Slide Number Placeholder 2">
            <a:extLst>
              <a:ext uri="{FF2B5EF4-FFF2-40B4-BE49-F238E27FC236}">
                <a16:creationId xmlns:a16="http://schemas.microsoft.com/office/drawing/2014/main" id="{D40DE14C-0814-4C8A-BFE2-2EC691104040}"/>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69</a:t>
            </a:fld>
            <a:endParaRPr lang="de-DE" altLang="de-DE" dirty="0">
              <a:solidFill>
                <a:srgbClr val="000000"/>
              </a:solidFill>
            </a:endParaRPr>
          </a:p>
        </p:txBody>
      </p:sp>
      <p:sp>
        <p:nvSpPr>
          <p:cNvPr id="4" name="Title 3">
            <a:extLst>
              <a:ext uri="{FF2B5EF4-FFF2-40B4-BE49-F238E27FC236}">
                <a16:creationId xmlns:a16="http://schemas.microsoft.com/office/drawing/2014/main" id="{BF63385D-BEFF-4605-941C-886E474053FC}"/>
              </a:ext>
            </a:extLst>
          </p:cNvPr>
          <p:cNvSpPr>
            <a:spLocks noGrp="1"/>
          </p:cNvSpPr>
          <p:nvPr>
            <p:ph type="title"/>
          </p:nvPr>
        </p:nvSpPr>
        <p:spPr/>
        <p:txBody>
          <a:bodyPr/>
          <a:lstStyle/>
          <a:p>
            <a:r>
              <a:rPr lang="en-AU" dirty="0"/>
              <a:t>Local Interpretable Model-Agnostic Explanations </a:t>
            </a:r>
          </a:p>
        </p:txBody>
      </p:sp>
    </p:spTree>
    <p:extLst>
      <p:ext uri="{BB962C8B-B14F-4D97-AF65-F5344CB8AC3E}">
        <p14:creationId xmlns:p14="http://schemas.microsoft.com/office/powerpoint/2010/main" val="1769126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AF307C-D854-452E-AB47-334D16AB8C7E}"/>
              </a:ext>
            </a:extLst>
          </p:cNvPr>
          <p:cNvPicPr>
            <a:picLocks noChangeAspect="1"/>
          </p:cNvPicPr>
          <p:nvPr/>
        </p:nvPicPr>
        <p:blipFill>
          <a:blip r:embed="rId2"/>
          <a:stretch>
            <a:fillRect/>
          </a:stretch>
        </p:blipFill>
        <p:spPr>
          <a:xfrm>
            <a:off x="8335815" y="1279410"/>
            <a:ext cx="3856185" cy="4689311"/>
          </a:xfrm>
          <a:prstGeom prst="rect">
            <a:avLst/>
          </a:prstGeom>
        </p:spPr>
      </p:pic>
      <p:sp>
        <p:nvSpPr>
          <p:cNvPr id="2" name="Content Placeholder 1">
            <a:extLst>
              <a:ext uri="{FF2B5EF4-FFF2-40B4-BE49-F238E27FC236}">
                <a16:creationId xmlns:a16="http://schemas.microsoft.com/office/drawing/2014/main" id="{F46D224D-C20F-405B-BAB7-704DDEC25D77}"/>
              </a:ext>
            </a:extLst>
          </p:cNvPr>
          <p:cNvSpPr>
            <a:spLocks noGrp="1"/>
          </p:cNvSpPr>
          <p:nvPr>
            <p:ph idx="1"/>
          </p:nvPr>
        </p:nvSpPr>
        <p:spPr>
          <a:xfrm>
            <a:off x="1371818" y="1279410"/>
            <a:ext cx="7068798" cy="5004758"/>
          </a:xfrm>
        </p:spPr>
        <p:txBody>
          <a:bodyPr/>
          <a:lstStyle/>
          <a:p>
            <a:pPr marL="0" indent="0">
              <a:buNone/>
            </a:pPr>
            <a:r>
              <a:rPr lang="en-AU" sz="3000" b="1" dirty="0">
                <a:solidFill>
                  <a:srgbClr val="C00000"/>
                </a:solidFill>
              </a:rPr>
              <a:t>Advantages </a:t>
            </a:r>
          </a:p>
          <a:p>
            <a:r>
              <a:rPr lang="en-AU" sz="3000" dirty="0"/>
              <a:t>Process inputs if parallel </a:t>
            </a:r>
          </a:p>
          <a:p>
            <a:pPr lvl="1"/>
            <a:r>
              <a:rPr lang="en-AU" sz="2600" dirty="0"/>
              <a:t>Boost training speech </a:t>
            </a:r>
          </a:p>
          <a:p>
            <a:pPr lvl="1"/>
            <a:r>
              <a:rPr lang="en-AU" sz="2600" dirty="0"/>
              <a:t>Train deeper models compared to using RNNs</a:t>
            </a:r>
          </a:p>
          <a:p>
            <a:pPr marL="0" indent="0">
              <a:buNone/>
            </a:pPr>
            <a:r>
              <a:rPr lang="en-AU" sz="3000" b="1" dirty="0">
                <a:solidFill>
                  <a:srgbClr val="C00000"/>
                </a:solidFill>
              </a:rPr>
              <a:t>Disadvantages</a:t>
            </a:r>
          </a:p>
          <a:p>
            <a:r>
              <a:rPr lang="en-AU" sz="3000" dirty="0"/>
              <a:t>No longer performing sequential processing</a:t>
            </a:r>
          </a:p>
          <a:p>
            <a:r>
              <a:rPr lang="en-AU" sz="3000" dirty="0"/>
              <a:t>Increases complexity of model</a:t>
            </a:r>
          </a:p>
          <a:p>
            <a:pPr lvl="1"/>
            <a:r>
              <a:rPr lang="en-AU" sz="2600" dirty="0"/>
              <a:t>Need for large amounts of training data</a:t>
            </a:r>
          </a:p>
          <a:p>
            <a:endParaRPr lang="en-AU" sz="3000" dirty="0"/>
          </a:p>
        </p:txBody>
      </p:sp>
      <p:sp>
        <p:nvSpPr>
          <p:cNvPr id="3" name="Slide Number Placeholder 2">
            <a:extLst>
              <a:ext uri="{FF2B5EF4-FFF2-40B4-BE49-F238E27FC236}">
                <a16:creationId xmlns:a16="http://schemas.microsoft.com/office/drawing/2014/main" id="{70025FE0-2F14-45C6-AB18-3A8D5D0E533D}"/>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7</a:t>
            </a:fld>
            <a:endParaRPr lang="de-DE" altLang="de-DE" dirty="0">
              <a:solidFill>
                <a:srgbClr val="000000"/>
              </a:solidFill>
            </a:endParaRPr>
          </a:p>
        </p:txBody>
      </p:sp>
      <p:sp>
        <p:nvSpPr>
          <p:cNvPr id="4" name="Title 3">
            <a:extLst>
              <a:ext uri="{FF2B5EF4-FFF2-40B4-BE49-F238E27FC236}">
                <a16:creationId xmlns:a16="http://schemas.microsoft.com/office/drawing/2014/main" id="{D39F287F-54D8-4BE3-AC0A-96BB7A94F3B6}"/>
              </a:ext>
            </a:extLst>
          </p:cNvPr>
          <p:cNvSpPr>
            <a:spLocks noGrp="1"/>
          </p:cNvSpPr>
          <p:nvPr>
            <p:ph type="title"/>
          </p:nvPr>
        </p:nvSpPr>
        <p:spPr/>
        <p:txBody>
          <a:bodyPr/>
          <a:lstStyle/>
          <a:p>
            <a:r>
              <a:rPr lang="en-AU" dirty="0"/>
              <a:t>The Transformer Model</a:t>
            </a:r>
          </a:p>
        </p:txBody>
      </p:sp>
    </p:spTree>
    <p:extLst>
      <p:ext uri="{BB962C8B-B14F-4D97-AF65-F5344CB8AC3E}">
        <p14:creationId xmlns:p14="http://schemas.microsoft.com/office/powerpoint/2010/main" val="1403336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861593-224B-4770-A2F8-9C1D80F6960F}"/>
              </a:ext>
            </a:extLst>
          </p:cNvPr>
          <p:cNvSpPr>
            <a:spLocks noGrp="1"/>
          </p:cNvSpPr>
          <p:nvPr>
            <p:ph idx="1"/>
          </p:nvPr>
        </p:nvSpPr>
        <p:spPr>
          <a:xfrm>
            <a:off x="1271464" y="1089494"/>
            <a:ext cx="9178822" cy="5194674"/>
          </a:xfrm>
        </p:spPr>
        <p:txBody>
          <a:bodyPr/>
          <a:lstStyle/>
          <a:p>
            <a:pPr>
              <a:spcAft>
                <a:spcPts val="300"/>
              </a:spcAft>
            </a:pPr>
            <a:r>
              <a:rPr lang="en-AU" b="1" dirty="0">
                <a:solidFill>
                  <a:schemeClr val="accent2"/>
                </a:solidFill>
              </a:rPr>
              <a:t>Key steps in LIME</a:t>
            </a:r>
          </a:p>
          <a:p>
            <a:pPr lvl="1">
              <a:spcAft>
                <a:spcPts val="300"/>
              </a:spcAft>
            </a:pPr>
            <a:r>
              <a:rPr lang="en-AU" dirty="0"/>
              <a:t>Trains your (black-box) model</a:t>
            </a:r>
          </a:p>
          <a:p>
            <a:pPr lvl="1">
              <a:spcAft>
                <a:spcPts val="300"/>
              </a:spcAft>
            </a:pPr>
            <a:r>
              <a:rPr lang="en-AU" dirty="0"/>
              <a:t>Select your instance of interest you wish to explain</a:t>
            </a:r>
          </a:p>
          <a:p>
            <a:pPr lvl="1">
              <a:spcAft>
                <a:spcPts val="300"/>
              </a:spcAft>
            </a:pPr>
            <a:r>
              <a:rPr lang="en-AU" dirty="0"/>
              <a:t>Perturb your dataset and get the predictions for these new points.</a:t>
            </a:r>
          </a:p>
          <a:p>
            <a:pPr lvl="1">
              <a:spcAft>
                <a:spcPts val="300"/>
              </a:spcAft>
            </a:pPr>
            <a:r>
              <a:rPr lang="en-AU" dirty="0"/>
              <a:t>Train a weighted, interpretable model on the dataset with the variations</a:t>
            </a:r>
          </a:p>
          <a:p>
            <a:pPr lvl="2">
              <a:spcAft>
                <a:spcPts val="300"/>
              </a:spcAft>
            </a:pPr>
            <a:r>
              <a:rPr lang="en-AU" dirty="0"/>
              <a:t>The weights are based on the new samples according to their proximity of perturb instance to the original</a:t>
            </a:r>
          </a:p>
          <a:p>
            <a:pPr lvl="1">
              <a:spcAft>
                <a:spcPts val="300"/>
              </a:spcAft>
            </a:pPr>
            <a:r>
              <a:rPr lang="en-AU" dirty="0"/>
              <a:t>Explain the prediction by interpreting the local mode</a:t>
            </a:r>
          </a:p>
        </p:txBody>
      </p:sp>
      <p:sp>
        <p:nvSpPr>
          <p:cNvPr id="3" name="Slide Number Placeholder 2">
            <a:extLst>
              <a:ext uri="{FF2B5EF4-FFF2-40B4-BE49-F238E27FC236}">
                <a16:creationId xmlns:a16="http://schemas.microsoft.com/office/drawing/2014/main" id="{D40DE14C-0814-4C8A-BFE2-2EC691104040}"/>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70</a:t>
            </a:fld>
            <a:endParaRPr lang="de-DE" altLang="de-DE" dirty="0">
              <a:solidFill>
                <a:srgbClr val="000000"/>
              </a:solidFill>
            </a:endParaRPr>
          </a:p>
        </p:txBody>
      </p:sp>
      <p:sp>
        <p:nvSpPr>
          <p:cNvPr id="4" name="Title 3">
            <a:extLst>
              <a:ext uri="{FF2B5EF4-FFF2-40B4-BE49-F238E27FC236}">
                <a16:creationId xmlns:a16="http://schemas.microsoft.com/office/drawing/2014/main" id="{BF63385D-BEFF-4605-941C-886E474053FC}"/>
              </a:ext>
            </a:extLst>
          </p:cNvPr>
          <p:cNvSpPr>
            <a:spLocks noGrp="1"/>
          </p:cNvSpPr>
          <p:nvPr>
            <p:ph type="title"/>
          </p:nvPr>
        </p:nvSpPr>
        <p:spPr/>
        <p:txBody>
          <a:bodyPr/>
          <a:lstStyle/>
          <a:p>
            <a:r>
              <a:rPr lang="en-AU" dirty="0"/>
              <a:t>Local Interpretable Model-Agnostic Explanations </a:t>
            </a:r>
          </a:p>
        </p:txBody>
      </p:sp>
    </p:spTree>
    <p:extLst>
      <p:ext uri="{BB962C8B-B14F-4D97-AF65-F5344CB8AC3E}">
        <p14:creationId xmlns:p14="http://schemas.microsoft.com/office/powerpoint/2010/main" val="3632473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03B7BCB8-5399-4DF8-B478-A77EB8A4850B}"/>
              </a:ext>
            </a:extLst>
          </p:cNvPr>
          <p:cNvSpPr>
            <a:spLocks noGrp="1"/>
          </p:cNvSpPr>
          <p:nvPr>
            <p:ph idx="1"/>
          </p:nvPr>
        </p:nvSpPr>
        <p:spPr>
          <a:xfrm>
            <a:off x="1271464" y="1180896"/>
            <a:ext cx="9649072" cy="4936742"/>
          </a:xfrm>
        </p:spPr>
        <p:txBody>
          <a:bodyPr/>
          <a:lstStyle/>
          <a:p>
            <a:r>
              <a:rPr lang="en-AU" b="1" dirty="0">
                <a:solidFill>
                  <a:schemeClr val="accent2"/>
                </a:solidFill>
              </a:rPr>
              <a:t>Example: Google's Inception neural network </a:t>
            </a:r>
          </a:p>
        </p:txBody>
      </p:sp>
      <p:sp>
        <p:nvSpPr>
          <p:cNvPr id="3" name="Slide Number Placeholder 2">
            <a:extLst>
              <a:ext uri="{FF2B5EF4-FFF2-40B4-BE49-F238E27FC236}">
                <a16:creationId xmlns:a16="http://schemas.microsoft.com/office/drawing/2014/main" id="{176E5D6D-857D-4FBD-B87A-F14913A46BF5}"/>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71</a:t>
            </a:fld>
            <a:endParaRPr lang="de-DE" altLang="de-DE" dirty="0">
              <a:solidFill>
                <a:srgbClr val="000000"/>
              </a:solidFill>
            </a:endParaRPr>
          </a:p>
        </p:txBody>
      </p:sp>
      <p:sp>
        <p:nvSpPr>
          <p:cNvPr id="4" name="Title 3">
            <a:extLst>
              <a:ext uri="{FF2B5EF4-FFF2-40B4-BE49-F238E27FC236}">
                <a16:creationId xmlns:a16="http://schemas.microsoft.com/office/drawing/2014/main" id="{A5F5A566-E90B-4A84-96CD-18545CB2434C}"/>
              </a:ext>
            </a:extLst>
          </p:cNvPr>
          <p:cNvSpPr>
            <a:spLocks noGrp="1"/>
          </p:cNvSpPr>
          <p:nvPr>
            <p:ph type="title"/>
          </p:nvPr>
        </p:nvSpPr>
        <p:spPr/>
        <p:txBody>
          <a:bodyPr/>
          <a:lstStyle/>
          <a:p>
            <a:r>
              <a:rPr lang="en-AU" dirty="0"/>
              <a:t>Local Interpretable Model-Agnostic Explanations </a:t>
            </a:r>
          </a:p>
        </p:txBody>
      </p:sp>
      <p:pic>
        <p:nvPicPr>
          <p:cNvPr id="2050" name="Picture 2" descr="Explaining a prediction with LIME">
            <a:extLst>
              <a:ext uri="{FF2B5EF4-FFF2-40B4-BE49-F238E27FC236}">
                <a16:creationId xmlns:a16="http://schemas.microsoft.com/office/drawing/2014/main" id="{E6DC088C-98B0-4393-8E50-482172D22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882" y="2275566"/>
            <a:ext cx="6149591" cy="31052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2B7A69B-9126-42F8-90A5-BEADDF6788CE}"/>
              </a:ext>
            </a:extLst>
          </p:cNvPr>
          <p:cNvSpPr txBox="1"/>
          <p:nvPr/>
        </p:nvSpPr>
        <p:spPr>
          <a:xfrm>
            <a:off x="419174" y="5039144"/>
            <a:ext cx="3587260" cy="923330"/>
          </a:xfrm>
          <a:prstGeom prst="rect">
            <a:avLst/>
          </a:prstGeom>
          <a:noFill/>
        </p:spPr>
        <p:txBody>
          <a:bodyPr wrap="square" rtlCol="0">
            <a:spAutoFit/>
          </a:bodyPr>
          <a:lstStyle/>
          <a:p>
            <a:r>
              <a:rPr lang="en-AU" dirty="0"/>
              <a:t>For each perturbed instance, we get the probability that a tree frog is in the image according to the model</a:t>
            </a:r>
          </a:p>
        </p:txBody>
      </p:sp>
      <p:cxnSp>
        <p:nvCxnSpPr>
          <p:cNvPr id="8" name="Straight Arrow Connector 7">
            <a:extLst>
              <a:ext uri="{FF2B5EF4-FFF2-40B4-BE49-F238E27FC236}">
                <a16:creationId xmlns:a16="http://schemas.microsoft.com/office/drawing/2014/main" id="{DA91C36C-63B2-4375-8D78-9C086A55C5A0}"/>
              </a:ext>
            </a:extLst>
          </p:cNvPr>
          <p:cNvCxnSpPr>
            <a:stCxn id="6" idx="3"/>
          </p:cNvCxnSpPr>
          <p:nvPr/>
        </p:nvCxnSpPr>
        <p:spPr bwMode="auto">
          <a:xfrm flipV="1">
            <a:off x="4006434" y="4412620"/>
            <a:ext cx="753625" cy="108818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B7C38602-B33B-492F-9963-27005ACDE8BE}"/>
              </a:ext>
            </a:extLst>
          </p:cNvPr>
          <p:cNvSpPr txBox="1"/>
          <p:nvPr/>
        </p:nvSpPr>
        <p:spPr>
          <a:xfrm>
            <a:off x="9605690" y="1813901"/>
            <a:ext cx="1905000" cy="923330"/>
          </a:xfrm>
          <a:prstGeom prst="rect">
            <a:avLst/>
          </a:prstGeom>
          <a:noFill/>
        </p:spPr>
        <p:txBody>
          <a:bodyPr wrap="square" rtlCol="0">
            <a:spAutoFit/>
          </a:bodyPr>
          <a:lstStyle/>
          <a:p>
            <a:r>
              <a:rPr lang="en-AU" dirty="0"/>
              <a:t>Learn a simple (linear) model on this data set</a:t>
            </a:r>
          </a:p>
        </p:txBody>
      </p:sp>
      <p:cxnSp>
        <p:nvCxnSpPr>
          <p:cNvPr id="11" name="Straight Arrow Connector 10">
            <a:extLst>
              <a:ext uri="{FF2B5EF4-FFF2-40B4-BE49-F238E27FC236}">
                <a16:creationId xmlns:a16="http://schemas.microsoft.com/office/drawing/2014/main" id="{F23CC716-795F-4EB1-A684-441E9DB6818E}"/>
              </a:ext>
            </a:extLst>
          </p:cNvPr>
          <p:cNvCxnSpPr>
            <a:stCxn id="10" idx="1"/>
          </p:cNvCxnSpPr>
          <p:nvPr/>
        </p:nvCxnSpPr>
        <p:spPr bwMode="auto">
          <a:xfrm flipH="1">
            <a:off x="8747313" y="2275566"/>
            <a:ext cx="858377" cy="58516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E2A5F4D2-51B1-4FE7-A4B7-6C0D9C705225}"/>
              </a:ext>
            </a:extLst>
          </p:cNvPr>
          <p:cNvSpPr txBox="1"/>
          <p:nvPr/>
        </p:nvSpPr>
        <p:spPr>
          <a:xfrm>
            <a:off x="9015536" y="5036556"/>
            <a:ext cx="2519452" cy="1477328"/>
          </a:xfrm>
          <a:prstGeom prst="rect">
            <a:avLst/>
          </a:prstGeom>
          <a:noFill/>
        </p:spPr>
        <p:txBody>
          <a:bodyPr wrap="square" rtlCol="0">
            <a:spAutoFit/>
          </a:bodyPr>
          <a:lstStyle/>
          <a:p>
            <a:r>
              <a:rPr lang="en-AU" dirty="0"/>
              <a:t>Explanation consists of identifying the instances in the feature space  with highest positive weights </a:t>
            </a:r>
          </a:p>
        </p:txBody>
      </p:sp>
      <p:cxnSp>
        <p:nvCxnSpPr>
          <p:cNvPr id="15" name="Straight Arrow Connector 14">
            <a:extLst>
              <a:ext uri="{FF2B5EF4-FFF2-40B4-BE49-F238E27FC236}">
                <a16:creationId xmlns:a16="http://schemas.microsoft.com/office/drawing/2014/main" id="{E2ED2AD4-63FA-4A59-BF27-A0F230D6553A}"/>
              </a:ext>
            </a:extLst>
          </p:cNvPr>
          <p:cNvCxnSpPr/>
          <p:nvPr/>
        </p:nvCxnSpPr>
        <p:spPr bwMode="auto">
          <a:xfrm flipH="1" flipV="1">
            <a:off x="8794473" y="4375390"/>
            <a:ext cx="905538" cy="7344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2EDC10BE-2B64-465C-8F64-8ACC4D1D10B6}"/>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3"/>
              </a:rPr>
              <a:t>https://www.oreilly.com/</a:t>
            </a:r>
            <a:endParaRPr lang="en-AU" sz="1200" dirty="0"/>
          </a:p>
        </p:txBody>
      </p:sp>
    </p:spTree>
    <p:extLst>
      <p:ext uri="{BB962C8B-B14F-4D97-AF65-F5344CB8AC3E}">
        <p14:creationId xmlns:p14="http://schemas.microsoft.com/office/powerpoint/2010/main" val="8437254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03B7BCB8-5399-4DF8-B478-A77EB8A4850B}"/>
              </a:ext>
            </a:extLst>
          </p:cNvPr>
          <p:cNvSpPr>
            <a:spLocks noGrp="1"/>
          </p:cNvSpPr>
          <p:nvPr>
            <p:ph idx="1"/>
          </p:nvPr>
        </p:nvSpPr>
        <p:spPr>
          <a:xfrm>
            <a:off x="1271464" y="1422057"/>
            <a:ext cx="9530253" cy="4936742"/>
          </a:xfrm>
        </p:spPr>
        <p:txBody>
          <a:bodyPr/>
          <a:lstStyle/>
          <a:p>
            <a:r>
              <a:rPr lang="en-AU" b="1" dirty="0">
                <a:solidFill>
                  <a:schemeClr val="accent2"/>
                </a:solidFill>
              </a:rPr>
              <a:t>Example: Google's Inception neural network</a:t>
            </a:r>
          </a:p>
          <a:p>
            <a:pPr lvl="1"/>
            <a:r>
              <a:rPr lang="en-AU" dirty="0"/>
              <a:t>The explanation reveals that the classifier primarily focuses on the frog's face as an explanation for the predicted class </a:t>
            </a:r>
          </a:p>
          <a:p>
            <a:pPr lvl="1"/>
            <a:r>
              <a:rPr lang="en-AU" dirty="0"/>
              <a:t>It also indicates why "pool table" and “red balloon” returned a non-zero probability</a:t>
            </a:r>
          </a:p>
        </p:txBody>
      </p:sp>
      <p:sp>
        <p:nvSpPr>
          <p:cNvPr id="3" name="Slide Number Placeholder 2">
            <a:extLst>
              <a:ext uri="{FF2B5EF4-FFF2-40B4-BE49-F238E27FC236}">
                <a16:creationId xmlns:a16="http://schemas.microsoft.com/office/drawing/2014/main" id="{176E5D6D-857D-4FBD-B87A-F14913A46BF5}"/>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72</a:t>
            </a:fld>
            <a:endParaRPr lang="de-DE" altLang="de-DE" dirty="0">
              <a:solidFill>
                <a:srgbClr val="000000"/>
              </a:solidFill>
            </a:endParaRPr>
          </a:p>
        </p:txBody>
      </p:sp>
      <p:sp>
        <p:nvSpPr>
          <p:cNvPr id="4" name="Title 3">
            <a:extLst>
              <a:ext uri="{FF2B5EF4-FFF2-40B4-BE49-F238E27FC236}">
                <a16:creationId xmlns:a16="http://schemas.microsoft.com/office/drawing/2014/main" id="{A5F5A566-E90B-4A84-96CD-18545CB2434C}"/>
              </a:ext>
            </a:extLst>
          </p:cNvPr>
          <p:cNvSpPr>
            <a:spLocks noGrp="1"/>
          </p:cNvSpPr>
          <p:nvPr>
            <p:ph type="title"/>
          </p:nvPr>
        </p:nvSpPr>
        <p:spPr/>
        <p:txBody>
          <a:bodyPr/>
          <a:lstStyle/>
          <a:p>
            <a:r>
              <a:rPr lang="en-AU" dirty="0"/>
              <a:t>Local Interpretable Model-Agnostic Explanations </a:t>
            </a:r>
          </a:p>
        </p:txBody>
      </p:sp>
      <p:pic>
        <p:nvPicPr>
          <p:cNvPr id="5" name="Picture 4">
            <a:extLst>
              <a:ext uri="{FF2B5EF4-FFF2-40B4-BE49-F238E27FC236}">
                <a16:creationId xmlns:a16="http://schemas.microsoft.com/office/drawing/2014/main" id="{23A1A387-9B9C-472E-994F-FEDB234BAAAD}"/>
              </a:ext>
            </a:extLst>
          </p:cNvPr>
          <p:cNvPicPr>
            <a:picLocks noChangeAspect="1"/>
          </p:cNvPicPr>
          <p:nvPr/>
        </p:nvPicPr>
        <p:blipFill>
          <a:blip r:embed="rId2"/>
          <a:stretch>
            <a:fillRect/>
          </a:stretch>
        </p:blipFill>
        <p:spPr>
          <a:xfrm>
            <a:off x="3353167" y="4022138"/>
            <a:ext cx="7448550" cy="2095500"/>
          </a:xfrm>
          <a:prstGeom prst="rect">
            <a:avLst/>
          </a:prstGeom>
        </p:spPr>
      </p:pic>
      <p:pic>
        <p:nvPicPr>
          <p:cNvPr id="7" name="Picture 6">
            <a:extLst>
              <a:ext uri="{FF2B5EF4-FFF2-40B4-BE49-F238E27FC236}">
                <a16:creationId xmlns:a16="http://schemas.microsoft.com/office/drawing/2014/main" id="{4E36795F-D7CE-4F7C-961C-08F7A1596690}"/>
              </a:ext>
            </a:extLst>
          </p:cNvPr>
          <p:cNvPicPr>
            <a:picLocks noChangeAspect="1"/>
          </p:cNvPicPr>
          <p:nvPr/>
        </p:nvPicPr>
        <p:blipFill>
          <a:blip r:embed="rId3"/>
          <a:stretch>
            <a:fillRect/>
          </a:stretch>
        </p:blipFill>
        <p:spPr>
          <a:xfrm>
            <a:off x="1271464" y="4350750"/>
            <a:ext cx="1533525" cy="1438275"/>
          </a:xfrm>
          <a:prstGeom prst="rect">
            <a:avLst/>
          </a:prstGeom>
        </p:spPr>
      </p:pic>
      <p:sp>
        <p:nvSpPr>
          <p:cNvPr id="16" name="TextBox 15">
            <a:extLst>
              <a:ext uri="{FF2B5EF4-FFF2-40B4-BE49-F238E27FC236}">
                <a16:creationId xmlns:a16="http://schemas.microsoft.com/office/drawing/2014/main" id="{8552A470-E03F-456E-8225-2432D5B55D95}"/>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4"/>
              </a:rPr>
              <a:t>https://www.oreilly.com/</a:t>
            </a:r>
            <a:endParaRPr lang="en-AU" sz="1200" dirty="0"/>
          </a:p>
        </p:txBody>
      </p:sp>
    </p:spTree>
    <p:extLst>
      <p:ext uri="{BB962C8B-B14F-4D97-AF65-F5344CB8AC3E}">
        <p14:creationId xmlns:p14="http://schemas.microsoft.com/office/powerpoint/2010/main" val="3042984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9E4917-6CF6-46EF-B56F-2F96EADF72B4}"/>
              </a:ext>
            </a:extLst>
          </p:cNvPr>
          <p:cNvSpPr>
            <a:spLocks noGrp="1"/>
          </p:cNvSpPr>
          <p:nvPr>
            <p:ph idx="1"/>
          </p:nvPr>
        </p:nvSpPr>
        <p:spPr>
          <a:xfrm>
            <a:off x="1271463" y="1240221"/>
            <a:ext cx="9972641" cy="4936742"/>
          </a:xfrm>
        </p:spPr>
        <p:txBody>
          <a:bodyPr/>
          <a:lstStyle/>
          <a:p>
            <a:r>
              <a:rPr lang="en-AU" b="1" dirty="0">
                <a:solidFill>
                  <a:schemeClr val="accent2"/>
                </a:solidFill>
              </a:rPr>
              <a:t>Advantages of LIME</a:t>
            </a:r>
          </a:p>
          <a:p>
            <a:pPr lvl="1"/>
            <a:r>
              <a:rPr lang="en-AU" dirty="0"/>
              <a:t>You can replace the underlying machine learning model, and still use the same local, interpretable model for explanations</a:t>
            </a:r>
          </a:p>
          <a:p>
            <a:pPr lvl="1"/>
            <a:r>
              <a:rPr lang="en-AU" dirty="0"/>
              <a:t>Use simple local models to make  human-friendly explanations</a:t>
            </a:r>
          </a:p>
          <a:p>
            <a:pPr lvl="1"/>
            <a:r>
              <a:rPr lang="en-AU" dirty="0"/>
              <a:t>Easy to use, implemented in Python and R</a:t>
            </a:r>
          </a:p>
          <a:p>
            <a:r>
              <a:rPr lang="en-AU" b="1" dirty="0">
                <a:solidFill>
                  <a:srgbClr val="C00000"/>
                </a:solidFill>
              </a:rPr>
              <a:t>Disadvantages of LIME</a:t>
            </a:r>
          </a:p>
          <a:p>
            <a:pPr lvl="1"/>
            <a:r>
              <a:rPr lang="en-AU" dirty="0"/>
              <a:t>Gaussian sampling use to perturb data instance</a:t>
            </a:r>
          </a:p>
          <a:p>
            <a:pPr lvl="1"/>
            <a:r>
              <a:rPr lang="en-AU" dirty="0"/>
              <a:t>Potentially instable explanations </a:t>
            </a:r>
          </a:p>
          <a:p>
            <a:pPr lvl="1"/>
            <a:r>
              <a:rPr lang="en-AU" dirty="0"/>
              <a:t>Not a global approach, maybe insufficient in certain </a:t>
            </a:r>
            <a:r>
              <a:rPr lang="en-AU" dirty="0" err="1"/>
              <a:t>senarios</a:t>
            </a:r>
            <a:endParaRPr lang="en-AU" dirty="0"/>
          </a:p>
        </p:txBody>
      </p:sp>
      <p:sp>
        <p:nvSpPr>
          <p:cNvPr id="3" name="Slide Number Placeholder 2">
            <a:extLst>
              <a:ext uri="{FF2B5EF4-FFF2-40B4-BE49-F238E27FC236}">
                <a16:creationId xmlns:a16="http://schemas.microsoft.com/office/drawing/2014/main" id="{E75C86E7-8FF1-4FDB-A1A3-704DAF64975C}"/>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73</a:t>
            </a:fld>
            <a:endParaRPr lang="de-DE" altLang="de-DE" dirty="0">
              <a:solidFill>
                <a:srgbClr val="000000"/>
              </a:solidFill>
            </a:endParaRPr>
          </a:p>
        </p:txBody>
      </p:sp>
      <p:sp>
        <p:nvSpPr>
          <p:cNvPr id="4" name="Title 3">
            <a:extLst>
              <a:ext uri="{FF2B5EF4-FFF2-40B4-BE49-F238E27FC236}">
                <a16:creationId xmlns:a16="http://schemas.microsoft.com/office/drawing/2014/main" id="{68A1EE27-320B-4634-B53E-9082299CED75}"/>
              </a:ext>
            </a:extLst>
          </p:cNvPr>
          <p:cNvSpPr>
            <a:spLocks noGrp="1"/>
          </p:cNvSpPr>
          <p:nvPr>
            <p:ph type="title"/>
          </p:nvPr>
        </p:nvSpPr>
        <p:spPr/>
        <p:txBody>
          <a:bodyPr/>
          <a:lstStyle/>
          <a:p>
            <a:r>
              <a:rPr lang="en-AU" dirty="0"/>
              <a:t>Local Interpretable Model-Agnostic Explanations </a:t>
            </a:r>
          </a:p>
        </p:txBody>
      </p:sp>
    </p:spTree>
    <p:extLst>
      <p:ext uri="{BB962C8B-B14F-4D97-AF65-F5344CB8AC3E}">
        <p14:creationId xmlns:p14="http://schemas.microsoft.com/office/powerpoint/2010/main" val="33902463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ED01A-5710-4F5C-8F94-6E43BFA3DABF}"/>
              </a:ext>
            </a:extLst>
          </p:cNvPr>
          <p:cNvSpPr>
            <a:spLocks noGrp="1"/>
          </p:cNvSpPr>
          <p:nvPr>
            <p:ph idx="1"/>
          </p:nvPr>
        </p:nvSpPr>
        <p:spPr/>
        <p:txBody>
          <a:bodyPr/>
          <a:lstStyle/>
          <a:p>
            <a:r>
              <a:rPr lang="en-AU" dirty="0">
                <a:solidFill>
                  <a:schemeClr val="bg1">
                    <a:lumMod val="65000"/>
                  </a:schemeClr>
                </a:solidFill>
              </a:rPr>
              <a:t>Definitions</a:t>
            </a:r>
          </a:p>
          <a:p>
            <a:r>
              <a:rPr lang="en-AU" dirty="0">
                <a:solidFill>
                  <a:schemeClr val="bg1">
                    <a:lumMod val="65000"/>
                  </a:schemeClr>
                </a:solidFill>
              </a:rPr>
              <a:t>Importance of Interpretability</a:t>
            </a:r>
          </a:p>
          <a:p>
            <a:r>
              <a:rPr lang="en-AU" dirty="0">
                <a:solidFill>
                  <a:schemeClr val="bg1">
                    <a:lumMod val="65000"/>
                  </a:schemeClr>
                </a:solidFill>
              </a:rPr>
              <a:t>Taxonomy of Methods</a:t>
            </a:r>
          </a:p>
          <a:p>
            <a:r>
              <a:rPr lang="en-AU" dirty="0">
                <a:solidFill>
                  <a:schemeClr val="bg1">
                    <a:lumMod val="65000"/>
                  </a:schemeClr>
                </a:solidFill>
              </a:rPr>
              <a:t>Interpretable Models</a:t>
            </a:r>
          </a:p>
          <a:p>
            <a:r>
              <a:rPr lang="en-AU" dirty="0">
                <a:solidFill>
                  <a:schemeClr val="bg1">
                    <a:lumMod val="65000"/>
                  </a:schemeClr>
                </a:solidFill>
              </a:rPr>
              <a:t>Model-Agnostic Methods</a:t>
            </a:r>
          </a:p>
          <a:p>
            <a:r>
              <a:rPr lang="en-AU" dirty="0"/>
              <a:t>Example-based Explanations </a:t>
            </a:r>
          </a:p>
          <a:p>
            <a:r>
              <a:rPr lang="en-AU" dirty="0">
                <a:solidFill>
                  <a:schemeClr val="bg1">
                    <a:lumMod val="65000"/>
                  </a:schemeClr>
                </a:solidFill>
              </a:rPr>
              <a:t>Neural Network Interpretation</a:t>
            </a:r>
          </a:p>
          <a:p>
            <a:r>
              <a:rPr lang="en-AU" dirty="0">
                <a:solidFill>
                  <a:schemeClr val="bg1">
                    <a:lumMod val="65000"/>
                  </a:schemeClr>
                </a:solidFill>
              </a:rPr>
              <a:t>Where to next?</a:t>
            </a:r>
          </a:p>
        </p:txBody>
      </p:sp>
      <p:sp>
        <p:nvSpPr>
          <p:cNvPr id="3" name="Slide Number Placeholder 2">
            <a:extLst>
              <a:ext uri="{FF2B5EF4-FFF2-40B4-BE49-F238E27FC236}">
                <a16:creationId xmlns:a16="http://schemas.microsoft.com/office/drawing/2014/main" id="{2FA01603-CAE7-43E1-AA9F-63DF56C66D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74</a:t>
            </a:fld>
            <a:endParaRPr lang="de-DE" altLang="de-DE" dirty="0">
              <a:solidFill>
                <a:srgbClr val="000000"/>
              </a:solidFill>
            </a:endParaRPr>
          </a:p>
        </p:txBody>
      </p:sp>
      <p:sp>
        <p:nvSpPr>
          <p:cNvPr id="4" name="Title 3">
            <a:extLst>
              <a:ext uri="{FF2B5EF4-FFF2-40B4-BE49-F238E27FC236}">
                <a16:creationId xmlns:a16="http://schemas.microsoft.com/office/drawing/2014/main" id="{EEEAE7A5-AE62-484A-B033-64954E691413}"/>
              </a:ext>
            </a:extLst>
          </p:cNvPr>
          <p:cNvSpPr>
            <a:spLocks noGrp="1"/>
          </p:cNvSpPr>
          <p:nvPr>
            <p:ph type="title"/>
          </p:nvPr>
        </p:nvSpPr>
        <p:spPr/>
        <p:txBody>
          <a:bodyPr/>
          <a:lstStyle/>
          <a:p>
            <a:r>
              <a:rPr lang="en-AU" dirty="0"/>
              <a:t>Overview</a:t>
            </a:r>
          </a:p>
        </p:txBody>
      </p:sp>
      <p:pic>
        <p:nvPicPr>
          <p:cNvPr id="5" name="Picture 4">
            <a:extLst>
              <a:ext uri="{FF2B5EF4-FFF2-40B4-BE49-F238E27FC236}">
                <a16:creationId xmlns:a16="http://schemas.microsoft.com/office/drawing/2014/main" id="{ED126D5E-92B5-482F-9F5A-079CE1B0A5DC}"/>
              </a:ext>
            </a:extLst>
          </p:cNvPr>
          <p:cNvPicPr>
            <a:picLocks noChangeAspect="1"/>
          </p:cNvPicPr>
          <p:nvPr/>
        </p:nvPicPr>
        <p:blipFill>
          <a:blip r:embed="rId2"/>
          <a:stretch>
            <a:fillRect/>
          </a:stretch>
        </p:blipFill>
        <p:spPr>
          <a:xfrm>
            <a:off x="7666892" y="1471002"/>
            <a:ext cx="3906296" cy="2197292"/>
          </a:xfrm>
          <a:prstGeom prst="rect">
            <a:avLst/>
          </a:prstGeom>
        </p:spPr>
      </p:pic>
      <p:pic>
        <p:nvPicPr>
          <p:cNvPr id="6" name="Picture 5">
            <a:extLst>
              <a:ext uri="{FF2B5EF4-FFF2-40B4-BE49-F238E27FC236}">
                <a16:creationId xmlns:a16="http://schemas.microsoft.com/office/drawing/2014/main" id="{72A438EE-66BD-4185-9ACC-92DA33862DBD}"/>
              </a:ext>
            </a:extLst>
          </p:cNvPr>
          <p:cNvPicPr>
            <a:picLocks noChangeAspect="1"/>
          </p:cNvPicPr>
          <p:nvPr/>
        </p:nvPicPr>
        <p:blipFill>
          <a:blip r:embed="rId3"/>
          <a:stretch>
            <a:fillRect/>
          </a:stretch>
        </p:blipFill>
        <p:spPr>
          <a:xfrm>
            <a:off x="7666892" y="3776864"/>
            <a:ext cx="3906296" cy="2197292"/>
          </a:xfrm>
          <a:prstGeom prst="rect">
            <a:avLst/>
          </a:prstGeom>
        </p:spPr>
      </p:pic>
      <p:sp>
        <p:nvSpPr>
          <p:cNvPr id="7" name="TextBox 6">
            <a:extLst>
              <a:ext uri="{FF2B5EF4-FFF2-40B4-BE49-F238E27FC236}">
                <a16:creationId xmlns:a16="http://schemas.microsoft.com/office/drawing/2014/main" id="{FE8F99C7-51AA-40B8-93FD-DB61CC84DA36}"/>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4"/>
              </a:rPr>
              <a:t>https://www.linkedin.com</a:t>
            </a:r>
            <a:endParaRPr lang="en-AU" sz="1200" dirty="0"/>
          </a:p>
        </p:txBody>
      </p:sp>
    </p:spTree>
    <p:extLst>
      <p:ext uri="{BB962C8B-B14F-4D97-AF65-F5344CB8AC3E}">
        <p14:creationId xmlns:p14="http://schemas.microsoft.com/office/powerpoint/2010/main" val="4201086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CA0D20-DFCC-43DE-AC41-34897886CEC3}"/>
              </a:ext>
            </a:extLst>
          </p:cNvPr>
          <p:cNvSpPr>
            <a:spLocks noGrp="1"/>
          </p:cNvSpPr>
          <p:nvPr>
            <p:ph idx="1"/>
          </p:nvPr>
        </p:nvSpPr>
        <p:spPr/>
        <p:txBody>
          <a:bodyPr/>
          <a:lstStyle/>
          <a:p>
            <a:r>
              <a:rPr lang="en-AU" b="1" dirty="0">
                <a:solidFill>
                  <a:schemeClr val="accent2"/>
                </a:solidFill>
              </a:rPr>
              <a:t>Example-based Explanations </a:t>
            </a:r>
          </a:p>
          <a:p>
            <a:pPr lvl="1"/>
            <a:r>
              <a:rPr lang="en-AU" dirty="0"/>
              <a:t>Select particular instances of the dataset to explain the behaviour of machine learning models</a:t>
            </a:r>
          </a:p>
          <a:p>
            <a:pPr lvl="1"/>
            <a:r>
              <a:rPr lang="en-AU" dirty="0"/>
              <a:t>Can also be used to explain the underlying data distribution</a:t>
            </a:r>
          </a:p>
          <a:p>
            <a:pPr lvl="1"/>
            <a:r>
              <a:rPr lang="en-AU" dirty="0"/>
              <a:t>The difference to model-agnostic methods is that the example-based methods explain a model by selecting data instances, not by creating summaries of features</a:t>
            </a:r>
          </a:p>
          <a:p>
            <a:pPr lvl="1"/>
            <a:r>
              <a:rPr lang="en-AU" dirty="0"/>
              <a:t>Example-based explanations only make sense if we can represent an instance of the data in a humanly understandable way e.g., images</a:t>
            </a:r>
          </a:p>
        </p:txBody>
      </p:sp>
      <p:sp>
        <p:nvSpPr>
          <p:cNvPr id="3" name="Slide Number Placeholder 2">
            <a:extLst>
              <a:ext uri="{FF2B5EF4-FFF2-40B4-BE49-F238E27FC236}">
                <a16:creationId xmlns:a16="http://schemas.microsoft.com/office/drawing/2014/main" id="{54E83EEF-7828-44F6-A08F-36F52AD10129}"/>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75</a:t>
            </a:fld>
            <a:endParaRPr lang="de-DE" altLang="de-DE" dirty="0">
              <a:solidFill>
                <a:srgbClr val="000000"/>
              </a:solidFill>
            </a:endParaRPr>
          </a:p>
        </p:txBody>
      </p:sp>
      <p:sp>
        <p:nvSpPr>
          <p:cNvPr id="4" name="Title 3">
            <a:extLst>
              <a:ext uri="{FF2B5EF4-FFF2-40B4-BE49-F238E27FC236}">
                <a16:creationId xmlns:a16="http://schemas.microsoft.com/office/drawing/2014/main" id="{7436F2AE-A7E6-452C-AC4D-5C5C80F4C2DB}"/>
              </a:ext>
            </a:extLst>
          </p:cNvPr>
          <p:cNvSpPr>
            <a:spLocks noGrp="1"/>
          </p:cNvSpPr>
          <p:nvPr>
            <p:ph type="title"/>
          </p:nvPr>
        </p:nvSpPr>
        <p:spPr/>
        <p:txBody>
          <a:bodyPr/>
          <a:lstStyle/>
          <a:p>
            <a:r>
              <a:rPr lang="en-AU" dirty="0"/>
              <a:t>Example-Based Explanations</a:t>
            </a:r>
          </a:p>
        </p:txBody>
      </p:sp>
    </p:spTree>
    <p:extLst>
      <p:ext uri="{BB962C8B-B14F-4D97-AF65-F5344CB8AC3E}">
        <p14:creationId xmlns:p14="http://schemas.microsoft.com/office/powerpoint/2010/main" val="483892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0944EB-1B32-4D66-BA0C-9FD6D5C40B2E}"/>
              </a:ext>
            </a:extLst>
          </p:cNvPr>
          <p:cNvSpPr>
            <a:spLocks noGrp="1"/>
          </p:cNvSpPr>
          <p:nvPr>
            <p:ph idx="1"/>
          </p:nvPr>
        </p:nvSpPr>
        <p:spPr>
          <a:xfrm>
            <a:off x="1271464" y="1023748"/>
            <a:ext cx="9962593" cy="5270468"/>
          </a:xfrm>
        </p:spPr>
        <p:txBody>
          <a:bodyPr/>
          <a:lstStyle/>
          <a:p>
            <a:r>
              <a:rPr lang="en-AU" b="1" dirty="0">
                <a:solidFill>
                  <a:schemeClr val="accent2"/>
                </a:solidFill>
              </a:rPr>
              <a:t>Common approaches include:</a:t>
            </a:r>
          </a:p>
          <a:p>
            <a:pPr lvl="1"/>
            <a:r>
              <a:rPr lang="en-AU" b="1" dirty="0">
                <a:solidFill>
                  <a:srgbClr val="C00000"/>
                </a:solidFill>
              </a:rPr>
              <a:t>Counterfactual explanations: </a:t>
            </a:r>
            <a:r>
              <a:rPr lang="en-AU" dirty="0"/>
              <a:t>tell us how an instance has to change to significantly change its prediction. </a:t>
            </a:r>
          </a:p>
          <a:p>
            <a:pPr lvl="1"/>
            <a:r>
              <a:rPr lang="en-AU" b="1" dirty="0">
                <a:solidFill>
                  <a:srgbClr val="C00000"/>
                </a:solidFill>
              </a:rPr>
              <a:t>Adversarial examples: </a:t>
            </a:r>
            <a:r>
              <a:rPr lang="en-AU" dirty="0"/>
              <a:t>are counterfactuals used to fool machine learning models. </a:t>
            </a:r>
          </a:p>
          <a:p>
            <a:pPr lvl="1"/>
            <a:r>
              <a:rPr lang="en-AU" b="1" dirty="0">
                <a:solidFill>
                  <a:srgbClr val="C00000"/>
                </a:solidFill>
              </a:rPr>
              <a:t>Prototypes and Criticisms: </a:t>
            </a:r>
            <a:r>
              <a:rPr lang="en-AU" dirty="0"/>
              <a:t>selection of either well (prototypes) or not well  (criticism) representative instances </a:t>
            </a:r>
          </a:p>
          <a:p>
            <a:pPr lvl="1"/>
            <a:r>
              <a:rPr lang="en-AU" b="1" dirty="0">
                <a:solidFill>
                  <a:srgbClr val="C00000"/>
                </a:solidFill>
              </a:rPr>
              <a:t>Influential instances:  </a:t>
            </a:r>
            <a:r>
              <a:rPr lang="en-AU" dirty="0"/>
              <a:t>training data points that were the most influential for the parameters of a prediction model </a:t>
            </a:r>
          </a:p>
          <a:p>
            <a:pPr lvl="1"/>
            <a:r>
              <a:rPr lang="en-AU" b="1" dirty="0">
                <a:solidFill>
                  <a:srgbClr val="C00000"/>
                </a:solidFill>
              </a:rPr>
              <a:t>k-nearest neighbours model: </a:t>
            </a:r>
            <a:r>
              <a:rPr lang="en-AU" dirty="0"/>
              <a:t>An (interpretable) machine learning model based on examples.</a:t>
            </a:r>
          </a:p>
          <a:p>
            <a:endParaRPr lang="en-AU" dirty="0"/>
          </a:p>
        </p:txBody>
      </p:sp>
      <p:sp>
        <p:nvSpPr>
          <p:cNvPr id="3" name="Slide Number Placeholder 2">
            <a:extLst>
              <a:ext uri="{FF2B5EF4-FFF2-40B4-BE49-F238E27FC236}">
                <a16:creationId xmlns:a16="http://schemas.microsoft.com/office/drawing/2014/main" id="{F0D26757-28D5-4A59-AA96-B3E857C91E2B}"/>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76</a:t>
            </a:fld>
            <a:endParaRPr lang="de-DE" altLang="de-DE" dirty="0">
              <a:solidFill>
                <a:srgbClr val="000000"/>
              </a:solidFill>
            </a:endParaRPr>
          </a:p>
        </p:txBody>
      </p:sp>
      <p:sp>
        <p:nvSpPr>
          <p:cNvPr id="4" name="Title 3">
            <a:extLst>
              <a:ext uri="{FF2B5EF4-FFF2-40B4-BE49-F238E27FC236}">
                <a16:creationId xmlns:a16="http://schemas.microsoft.com/office/drawing/2014/main" id="{855675EE-1114-4A1F-A8BE-390025BE6F3F}"/>
              </a:ext>
            </a:extLst>
          </p:cNvPr>
          <p:cNvSpPr>
            <a:spLocks noGrp="1"/>
          </p:cNvSpPr>
          <p:nvPr>
            <p:ph type="title"/>
          </p:nvPr>
        </p:nvSpPr>
        <p:spPr/>
        <p:txBody>
          <a:bodyPr/>
          <a:lstStyle/>
          <a:p>
            <a:r>
              <a:rPr lang="en-AU" dirty="0"/>
              <a:t>Example-Based Explanations</a:t>
            </a:r>
          </a:p>
        </p:txBody>
      </p:sp>
    </p:spTree>
    <p:extLst>
      <p:ext uri="{BB962C8B-B14F-4D97-AF65-F5344CB8AC3E}">
        <p14:creationId xmlns:p14="http://schemas.microsoft.com/office/powerpoint/2010/main" val="456261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28A737-FFC1-4741-87BF-36E82E6C2F33}"/>
              </a:ext>
            </a:extLst>
          </p:cNvPr>
          <p:cNvSpPr>
            <a:spLocks noGrp="1"/>
          </p:cNvSpPr>
          <p:nvPr>
            <p:ph idx="1"/>
          </p:nvPr>
        </p:nvSpPr>
        <p:spPr>
          <a:xfrm>
            <a:off x="1271463" y="1240221"/>
            <a:ext cx="9831965" cy="4936742"/>
          </a:xfrm>
        </p:spPr>
        <p:txBody>
          <a:bodyPr/>
          <a:lstStyle/>
          <a:p>
            <a:r>
              <a:rPr lang="en-AU" b="1" dirty="0">
                <a:solidFill>
                  <a:srgbClr val="C00000"/>
                </a:solidFill>
              </a:rPr>
              <a:t>Adversarial Examples</a:t>
            </a:r>
          </a:p>
          <a:p>
            <a:pPr lvl="1"/>
            <a:r>
              <a:rPr lang="en-AU" dirty="0"/>
              <a:t>An instance with small, intentional feature perturbations that cause a machine learning model to make a false prediction</a:t>
            </a:r>
          </a:p>
          <a:p>
            <a:pPr lvl="1"/>
            <a:r>
              <a:rPr lang="en-AU" dirty="0"/>
              <a:t> The aim to deceive the model, not interpret it</a:t>
            </a:r>
          </a:p>
          <a:p>
            <a:pPr lvl="1"/>
            <a:r>
              <a:rPr lang="en-AU" dirty="0"/>
              <a:t>Knowledge of adversarial examples is important as they make machine learning models vulnerable to attacks</a:t>
            </a:r>
          </a:p>
          <a:p>
            <a:pPr lvl="1"/>
            <a:r>
              <a:rPr lang="en-AU" dirty="0"/>
              <a:t>Most adversarial approaches minimise the distance between the adversarial example and the instance to be manipulated, while shifting the prediction to the desired outcome</a:t>
            </a:r>
          </a:p>
          <a:p>
            <a:pPr lvl="2"/>
            <a:r>
              <a:rPr lang="en-AU" dirty="0"/>
              <a:t>Highly active area of neural network research</a:t>
            </a:r>
          </a:p>
        </p:txBody>
      </p:sp>
      <p:sp>
        <p:nvSpPr>
          <p:cNvPr id="3" name="Slide Number Placeholder 2">
            <a:extLst>
              <a:ext uri="{FF2B5EF4-FFF2-40B4-BE49-F238E27FC236}">
                <a16:creationId xmlns:a16="http://schemas.microsoft.com/office/drawing/2014/main" id="{CB2614F7-439B-47A1-89F2-05FC381FDB03}"/>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77</a:t>
            </a:fld>
            <a:endParaRPr lang="de-DE" altLang="de-DE" dirty="0">
              <a:solidFill>
                <a:srgbClr val="000000"/>
              </a:solidFill>
            </a:endParaRPr>
          </a:p>
        </p:txBody>
      </p:sp>
      <p:sp>
        <p:nvSpPr>
          <p:cNvPr id="4" name="Title 3">
            <a:extLst>
              <a:ext uri="{FF2B5EF4-FFF2-40B4-BE49-F238E27FC236}">
                <a16:creationId xmlns:a16="http://schemas.microsoft.com/office/drawing/2014/main" id="{589A01C8-09CA-4602-953F-87044E233A01}"/>
              </a:ext>
            </a:extLst>
          </p:cNvPr>
          <p:cNvSpPr>
            <a:spLocks noGrp="1"/>
          </p:cNvSpPr>
          <p:nvPr>
            <p:ph type="title"/>
          </p:nvPr>
        </p:nvSpPr>
        <p:spPr/>
        <p:txBody>
          <a:bodyPr/>
          <a:lstStyle/>
          <a:p>
            <a:r>
              <a:rPr lang="en-AU" dirty="0"/>
              <a:t>Example-Based Explanations</a:t>
            </a:r>
          </a:p>
        </p:txBody>
      </p:sp>
    </p:spTree>
    <p:extLst>
      <p:ext uri="{BB962C8B-B14F-4D97-AF65-F5344CB8AC3E}">
        <p14:creationId xmlns:p14="http://schemas.microsoft.com/office/powerpoint/2010/main" val="24638790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4A24CD-9ED4-4FCE-A988-348CA070CFA3}"/>
              </a:ext>
            </a:extLst>
          </p:cNvPr>
          <p:cNvSpPr>
            <a:spLocks noGrp="1"/>
          </p:cNvSpPr>
          <p:nvPr>
            <p:ph idx="1"/>
          </p:nvPr>
        </p:nvSpPr>
        <p:spPr/>
        <p:txBody>
          <a:bodyPr/>
          <a:lstStyle/>
          <a:p>
            <a:r>
              <a:rPr lang="en-AU" b="1" dirty="0">
                <a:solidFill>
                  <a:schemeClr val="accent2"/>
                </a:solidFill>
              </a:rPr>
              <a:t>Adversarial Methods</a:t>
            </a:r>
          </a:p>
        </p:txBody>
      </p:sp>
      <p:sp>
        <p:nvSpPr>
          <p:cNvPr id="3" name="Slide Number Placeholder 2">
            <a:extLst>
              <a:ext uri="{FF2B5EF4-FFF2-40B4-BE49-F238E27FC236}">
                <a16:creationId xmlns:a16="http://schemas.microsoft.com/office/drawing/2014/main" id="{F47C5287-8B29-4B4D-BE28-3C3FBE43E652}"/>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78</a:t>
            </a:fld>
            <a:endParaRPr lang="de-DE" altLang="de-DE" dirty="0">
              <a:solidFill>
                <a:srgbClr val="000000"/>
              </a:solidFill>
            </a:endParaRPr>
          </a:p>
        </p:txBody>
      </p:sp>
      <p:sp>
        <p:nvSpPr>
          <p:cNvPr id="4" name="Title 3">
            <a:extLst>
              <a:ext uri="{FF2B5EF4-FFF2-40B4-BE49-F238E27FC236}">
                <a16:creationId xmlns:a16="http://schemas.microsoft.com/office/drawing/2014/main" id="{03FEB3D2-A00C-49E4-937B-A05FD54AB93C}"/>
              </a:ext>
            </a:extLst>
          </p:cNvPr>
          <p:cNvSpPr>
            <a:spLocks noGrp="1"/>
          </p:cNvSpPr>
          <p:nvPr>
            <p:ph type="title"/>
          </p:nvPr>
        </p:nvSpPr>
        <p:spPr/>
        <p:txBody>
          <a:bodyPr/>
          <a:lstStyle/>
          <a:p>
            <a:r>
              <a:rPr lang="en-AU" dirty="0"/>
              <a:t>Example-Based Explanations</a:t>
            </a:r>
          </a:p>
        </p:txBody>
      </p:sp>
      <p:grpSp>
        <p:nvGrpSpPr>
          <p:cNvPr id="7" name="Group 6">
            <a:extLst>
              <a:ext uri="{FF2B5EF4-FFF2-40B4-BE49-F238E27FC236}">
                <a16:creationId xmlns:a16="http://schemas.microsoft.com/office/drawing/2014/main" id="{AF0AC139-7F42-445F-8237-ADBF2A6572CC}"/>
              </a:ext>
            </a:extLst>
          </p:cNvPr>
          <p:cNvGrpSpPr/>
          <p:nvPr/>
        </p:nvGrpSpPr>
        <p:grpSpPr>
          <a:xfrm>
            <a:off x="0" y="1977917"/>
            <a:ext cx="5827349" cy="4198926"/>
            <a:chOff x="6152043" y="1254620"/>
            <a:chExt cx="5827349" cy="4198926"/>
          </a:xfrm>
        </p:grpSpPr>
        <p:pic>
          <p:nvPicPr>
            <p:cNvPr id="1026" name="Picture 2" descr="By intentionally changing a single pixel (marked with circles) a neural network trained on ImageNet is deceived to predict the wrong class instead of the original class. Work by Su et. al (2019).">
              <a:extLst>
                <a:ext uri="{FF2B5EF4-FFF2-40B4-BE49-F238E27FC236}">
                  <a16:creationId xmlns:a16="http://schemas.microsoft.com/office/drawing/2014/main" id="{39036530-8B1B-4B78-9FF0-6C87D3822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2043" y="1639025"/>
              <a:ext cx="5827349" cy="38145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03945BF-6D42-4AA4-9BF8-00B2BDA1EC75}"/>
                </a:ext>
              </a:extLst>
            </p:cNvPr>
            <p:cNvSpPr txBox="1"/>
            <p:nvPr/>
          </p:nvSpPr>
          <p:spPr>
            <a:xfrm>
              <a:off x="7576711" y="1254620"/>
              <a:ext cx="3175279" cy="369332"/>
            </a:xfrm>
            <a:prstGeom prst="rect">
              <a:avLst/>
            </a:prstGeom>
            <a:noFill/>
          </p:spPr>
          <p:txBody>
            <a:bodyPr wrap="square" rtlCol="0">
              <a:spAutoFit/>
            </a:bodyPr>
            <a:lstStyle/>
            <a:p>
              <a:pPr algn="ctr"/>
              <a:r>
                <a:rPr lang="en-AU" b="1" dirty="0">
                  <a:solidFill>
                    <a:srgbClr val="C00000"/>
                  </a:solidFill>
                </a:rPr>
                <a:t>One pixel Attack</a:t>
              </a:r>
            </a:p>
          </p:txBody>
        </p:sp>
      </p:grpSp>
      <p:pic>
        <p:nvPicPr>
          <p:cNvPr id="9" name="Picture 8">
            <a:extLst>
              <a:ext uri="{FF2B5EF4-FFF2-40B4-BE49-F238E27FC236}">
                <a16:creationId xmlns:a16="http://schemas.microsoft.com/office/drawing/2014/main" id="{82F4E828-1FFA-4EED-81DE-42A5F106C951}"/>
              </a:ext>
            </a:extLst>
          </p:cNvPr>
          <p:cNvPicPr>
            <a:picLocks noChangeAspect="1"/>
          </p:cNvPicPr>
          <p:nvPr/>
        </p:nvPicPr>
        <p:blipFill>
          <a:blip r:embed="rId3"/>
          <a:stretch>
            <a:fillRect/>
          </a:stretch>
        </p:blipFill>
        <p:spPr>
          <a:xfrm>
            <a:off x="4740623" y="3719521"/>
            <a:ext cx="6255013" cy="3021847"/>
          </a:xfrm>
          <a:prstGeom prst="rect">
            <a:avLst/>
          </a:prstGeom>
        </p:spPr>
      </p:pic>
      <p:grpSp>
        <p:nvGrpSpPr>
          <p:cNvPr id="10" name="Group 9">
            <a:extLst>
              <a:ext uri="{FF2B5EF4-FFF2-40B4-BE49-F238E27FC236}">
                <a16:creationId xmlns:a16="http://schemas.microsoft.com/office/drawing/2014/main" id="{064E7FFA-A847-4B12-A451-93012195DC41}"/>
              </a:ext>
            </a:extLst>
          </p:cNvPr>
          <p:cNvGrpSpPr/>
          <p:nvPr/>
        </p:nvGrpSpPr>
        <p:grpSpPr>
          <a:xfrm>
            <a:off x="5954557" y="1012671"/>
            <a:ext cx="4965979" cy="2244636"/>
            <a:chOff x="239067" y="2057021"/>
            <a:chExt cx="4965979" cy="2244636"/>
          </a:xfrm>
        </p:grpSpPr>
        <p:pic>
          <p:nvPicPr>
            <p:cNvPr id="5" name="Picture 4">
              <a:extLst>
                <a:ext uri="{FF2B5EF4-FFF2-40B4-BE49-F238E27FC236}">
                  <a16:creationId xmlns:a16="http://schemas.microsoft.com/office/drawing/2014/main" id="{FF27BEAA-6B52-49F2-B7CA-E214C13773D8}"/>
                </a:ext>
              </a:extLst>
            </p:cNvPr>
            <p:cNvPicPr>
              <a:picLocks noChangeAspect="1"/>
            </p:cNvPicPr>
            <p:nvPr/>
          </p:nvPicPr>
          <p:blipFill>
            <a:blip r:embed="rId4"/>
            <a:stretch>
              <a:fillRect/>
            </a:stretch>
          </p:blipFill>
          <p:spPr>
            <a:xfrm>
              <a:off x="239067" y="2389470"/>
              <a:ext cx="4965979" cy="1912187"/>
            </a:xfrm>
            <a:prstGeom prst="rect">
              <a:avLst/>
            </a:prstGeom>
          </p:spPr>
        </p:pic>
        <p:sp>
          <p:nvSpPr>
            <p:cNvPr id="6" name="TextBox 5">
              <a:extLst>
                <a:ext uri="{FF2B5EF4-FFF2-40B4-BE49-F238E27FC236}">
                  <a16:creationId xmlns:a16="http://schemas.microsoft.com/office/drawing/2014/main" id="{6B1D04EA-E4F1-4B1D-97CD-A75284AFD916}"/>
                </a:ext>
              </a:extLst>
            </p:cNvPr>
            <p:cNvSpPr txBox="1"/>
            <p:nvPr/>
          </p:nvSpPr>
          <p:spPr>
            <a:xfrm>
              <a:off x="1271464" y="2057021"/>
              <a:ext cx="3175279" cy="369332"/>
            </a:xfrm>
            <a:prstGeom prst="rect">
              <a:avLst/>
            </a:prstGeom>
            <a:noFill/>
          </p:spPr>
          <p:txBody>
            <a:bodyPr wrap="square" rtlCol="0">
              <a:spAutoFit/>
            </a:bodyPr>
            <a:lstStyle/>
            <a:p>
              <a:pPr algn="ctr"/>
              <a:r>
                <a:rPr lang="en-AU" b="1" dirty="0">
                  <a:solidFill>
                    <a:srgbClr val="C00000"/>
                  </a:solidFill>
                </a:rPr>
                <a:t>The fast gradient sign method</a:t>
              </a:r>
            </a:p>
          </p:txBody>
        </p:sp>
      </p:grpSp>
      <p:sp>
        <p:nvSpPr>
          <p:cNvPr id="12" name="TextBox 11">
            <a:extLst>
              <a:ext uri="{FF2B5EF4-FFF2-40B4-BE49-F238E27FC236}">
                <a16:creationId xmlns:a16="http://schemas.microsoft.com/office/drawing/2014/main" id="{D579D351-05D3-4B1E-A496-FF272C18AD10}"/>
              </a:ext>
            </a:extLst>
          </p:cNvPr>
          <p:cNvSpPr txBox="1"/>
          <p:nvPr/>
        </p:nvSpPr>
        <p:spPr>
          <a:xfrm>
            <a:off x="6986953" y="3523926"/>
            <a:ext cx="3175279" cy="369332"/>
          </a:xfrm>
          <a:prstGeom prst="rect">
            <a:avLst/>
          </a:prstGeom>
          <a:noFill/>
        </p:spPr>
        <p:txBody>
          <a:bodyPr wrap="square" rtlCol="0">
            <a:spAutoFit/>
          </a:bodyPr>
          <a:lstStyle/>
          <a:p>
            <a:pPr algn="ctr"/>
            <a:r>
              <a:rPr lang="en-AU" b="1" dirty="0">
                <a:solidFill>
                  <a:srgbClr val="C00000"/>
                </a:solidFill>
              </a:rPr>
              <a:t> The Adversarial patch</a:t>
            </a:r>
          </a:p>
        </p:txBody>
      </p:sp>
    </p:spTree>
    <p:extLst>
      <p:ext uri="{BB962C8B-B14F-4D97-AF65-F5344CB8AC3E}">
        <p14:creationId xmlns:p14="http://schemas.microsoft.com/office/powerpoint/2010/main" val="325108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ED01A-5710-4F5C-8F94-6E43BFA3DABF}"/>
              </a:ext>
            </a:extLst>
          </p:cNvPr>
          <p:cNvSpPr>
            <a:spLocks noGrp="1"/>
          </p:cNvSpPr>
          <p:nvPr>
            <p:ph idx="1"/>
          </p:nvPr>
        </p:nvSpPr>
        <p:spPr/>
        <p:txBody>
          <a:bodyPr/>
          <a:lstStyle/>
          <a:p>
            <a:r>
              <a:rPr lang="en-AU" dirty="0">
                <a:solidFill>
                  <a:schemeClr val="bg1">
                    <a:lumMod val="65000"/>
                  </a:schemeClr>
                </a:solidFill>
              </a:rPr>
              <a:t>Definitions</a:t>
            </a:r>
          </a:p>
          <a:p>
            <a:r>
              <a:rPr lang="en-AU" dirty="0">
                <a:solidFill>
                  <a:schemeClr val="bg1">
                    <a:lumMod val="65000"/>
                  </a:schemeClr>
                </a:solidFill>
              </a:rPr>
              <a:t>Importance of Interpretability</a:t>
            </a:r>
          </a:p>
          <a:p>
            <a:r>
              <a:rPr lang="en-AU" dirty="0">
                <a:solidFill>
                  <a:schemeClr val="bg1">
                    <a:lumMod val="65000"/>
                  </a:schemeClr>
                </a:solidFill>
              </a:rPr>
              <a:t>Taxonomy of Methods</a:t>
            </a:r>
          </a:p>
          <a:p>
            <a:r>
              <a:rPr lang="en-AU" dirty="0">
                <a:solidFill>
                  <a:schemeClr val="bg1">
                    <a:lumMod val="65000"/>
                  </a:schemeClr>
                </a:solidFill>
              </a:rPr>
              <a:t>Interpretable Models</a:t>
            </a:r>
          </a:p>
          <a:p>
            <a:r>
              <a:rPr lang="en-AU" dirty="0">
                <a:solidFill>
                  <a:schemeClr val="bg1">
                    <a:lumMod val="65000"/>
                  </a:schemeClr>
                </a:solidFill>
              </a:rPr>
              <a:t>Model-Agnostic Methods</a:t>
            </a:r>
          </a:p>
          <a:p>
            <a:r>
              <a:rPr lang="en-AU" dirty="0">
                <a:solidFill>
                  <a:schemeClr val="bg1">
                    <a:lumMod val="65000"/>
                  </a:schemeClr>
                </a:solidFill>
              </a:rPr>
              <a:t>Example-based Explanations </a:t>
            </a:r>
          </a:p>
          <a:p>
            <a:r>
              <a:rPr lang="en-AU" dirty="0"/>
              <a:t>Neural Network Interpretation</a:t>
            </a:r>
          </a:p>
          <a:p>
            <a:r>
              <a:rPr lang="en-AU" dirty="0">
                <a:solidFill>
                  <a:schemeClr val="bg1">
                    <a:lumMod val="65000"/>
                  </a:schemeClr>
                </a:solidFill>
              </a:rPr>
              <a:t>Where to next?</a:t>
            </a:r>
          </a:p>
        </p:txBody>
      </p:sp>
      <p:sp>
        <p:nvSpPr>
          <p:cNvPr id="3" name="Slide Number Placeholder 2">
            <a:extLst>
              <a:ext uri="{FF2B5EF4-FFF2-40B4-BE49-F238E27FC236}">
                <a16:creationId xmlns:a16="http://schemas.microsoft.com/office/drawing/2014/main" id="{2FA01603-CAE7-43E1-AA9F-63DF56C66D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79</a:t>
            </a:fld>
            <a:endParaRPr lang="de-DE" altLang="de-DE" dirty="0">
              <a:solidFill>
                <a:srgbClr val="000000"/>
              </a:solidFill>
            </a:endParaRPr>
          </a:p>
        </p:txBody>
      </p:sp>
      <p:sp>
        <p:nvSpPr>
          <p:cNvPr id="4" name="Title 3">
            <a:extLst>
              <a:ext uri="{FF2B5EF4-FFF2-40B4-BE49-F238E27FC236}">
                <a16:creationId xmlns:a16="http://schemas.microsoft.com/office/drawing/2014/main" id="{EEEAE7A5-AE62-484A-B033-64954E691413}"/>
              </a:ext>
            </a:extLst>
          </p:cNvPr>
          <p:cNvSpPr>
            <a:spLocks noGrp="1"/>
          </p:cNvSpPr>
          <p:nvPr>
            <p:ph type="title"/>
          </p:nvPr>
        </p:nvSpPr>
        <p:spPr/>
        <p:txBody>
          <a:bodyPr/>
          <a:lstStyle/>
          <a:p>
            <a:r>
              <a:rPr lang="en-AU" dirty="0"/>
              <a:t>Overview</a:t>
            </a:r>
          </a:p>
        </p:txBody>
      </p:sp>
      <p:pic>
        <p:nvPicPr>
          <p:cNvPr id="5" name="Picture 4">
            <a:extLst>
              <a:ext uri="{FF2B5EF4-FFF2-40B4-BE49-F238E27FC236}">
                <a16:creationId xmlns:a16="http://schemas.microsoft.com/office/drawing/2014/main" id="{ED126D5E-92B5-482F-9F5A-079CE1B0A5DC}"/>
              </a:ext>
            </a:extLst>
          </p:cNvPr>
          <p:cNvPicPr>
            <a:picLocks noChangeAspect="1"/>
          </p:cNvPicPr>
          <p:nvPr/>
        </p:nvPicPr>
        <p:blipFill>
          <a:blip r:embed="rId2"/>
          <a:stretch>
            <a:fillRect/>
          </a:stretch>
        </p:blipFill>
        <p:spPr>
          <a:xfrm>
            <a:off x="7666892" y="1471002"/>
            <a:ext cx="3906296" cy="2197292"/>
          </a:xfrm>
          <a:prstGeom prst="rect">
            <a:avLst/>
          </a:prstGeom>
        </p:spPr>
      </p:pic>
      <p:pic>
        <p:nvPicPr>
          <p:cNvPr id="6" name="Picture 5">
            <a:extLst>
              <a:ext uri="{FF2B5EF4-FFF2-40B4-BE49-F238E27FC236}">
                <a16:creationId xmlns:a16="http://schemas.microsoft.com/office/drawing/2014/main" id="{72A438EE-66BD-4185-9ACC-92DA33862DBD}"/>
              </a:ext>
            </a:extLst>
          </p:cNvPr>
          <p:cNvPicPr>
            <a:picLocks noChangeAspect="1"/>
          </p:cNvPicPr>
          <p:nvPr/>
        </p:nvPicPr>
        <p:blipFill>
          <a:blip r:embed="rId3"/>
          <a:stretch>
            <a:fillRect/>
          </a:stretch>
        </p:blipFill>
        <p:spPr>
          <a:xfrm>
            <a:off x="7666892" y="3776864"/>
            <a:ext cx="3906296" cy="2197292"/>
          </a:xfrm>
          <a:prstGeom prst="rect">
            <a:avLst/>
          </a:prstGeom>
        </p:spPr>
      </p:pic>
      <p:sp>
        <p:nvSpPr>
          <p:cNvPr id="7" name="TextBox 6">
            <a:extLst>
              <a:ext uri="{FF2B5EF4-FFF2-40B4-BE49-F238E27FC236}">
                <a16:creationId xmlns:a16="http://schemas.microsoft.com/office/drawing/2014/main" id="{FE8F99C7-51AA-40B8-93FD-DB61CC84DA36}"/>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4"/>
              </a:rPr>
              <a:t>https://www.linkedin.com</a:t>
            </a:r>
            <a:endParaRPr lang="en-AU" sz="1200" dirty="0"/>
          </a:p>
        </p:txBody>
      </p:sp>
    </p:spTree>
    <p:extLst>
      <p:ext uri="{BB962C8B-B14F-4D97-AF65-F5344CB8AC3E}">
        <p14:creationId xmlns:p14="http://schemas.microsoft.com/office/powerpoint/2010/main" val="1841992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376B53-69EB-45CF-B7D5-51A061916CF7}"/>
              </a:ext>
            </a:extLst>
          </p:cNvPr>
          <p:cNvSpPr>
            <a:spLocks noGrp="1"/>
          </p:cNvSpPr>
          <p:nvPr>
            <p:ph idx="1"/>
          </p:nvPr>
        </p:nvSpPr>
        <p:spPr>
          <a:xfrm>
            <a:off x="1271464" y="1214665"/>
            <a:ext cx="6927991" cy="4936742"/>
          </a:xfrm>
        </p:spPr>
        <p:txBody>
          <a:bodyPr/>
          <a:lstStyle/>
          <a:p>
            <a:pPr marL="0" indent="0">
              <a:buNone/>
            </a:pPr>
            <a:r>
              <a:rPr lang="en-AU" b="1" dirty="0">
                <a:solidFill>
                  <a:schemeClr val="accent2"/>
                </a:solidFill>
              </a:rPr>
              <a:t>Efficient Inference Algorithms</a:t>
            </a:r>
          </a:p>
          <a:p>
            <a:r>
              <a:rPr lang="en-AU" sz="3000" dirty="0"/>
              <a:t>Deep learning models are getting more and more accurate</a:t>
            </a:r>
          </a:p>
          <a:p>
            <a:r>
              <a:rPr lang="en-AU" sz="3000" dirty="0"/>
              <a:t>This progress comes with a cost</a:t>
            </a:r>
          </a:p>
          <a:p>
            <a:pPr lvl="1"/>
            <a:r>
              <a:rPr lang="en-AU" sz="2600" dirty="0"/>
              <a:t>Larger models</a:t>
            </a:r>
          </a:p>
          <a:p>
            <a:pPr lvl="1"/>
            <a:r>
              <a:rPr lang="en-AU" sz="2600" dirty="0"/>
              <a:t>Longer training times</a:t>
            </a:r>
          </a:p>
          <a:p>
            <a:pPr lvl="1"/>
            <a:r>
              <a:rPr lang="en-AU" sz="2600" dirty="0"/>
              <a:t>Decrease in energy efficiency</a:t>
            </a:r>
          </a:p>
          <a:p>
            <a:r>
              <a:rPr lang="en-AU" sz="3000" dirty="0"/>
              <a:t>Getting smaller, faster and more efficient networks is important for running deep learning on mobile devices</a:t>
            </a:r>
          </a:p>
        </p:txBody>
      </p:sp>
      <p:sp>
        <p:nvSpPr>
          <p:cNvPr id="3" name="Slide Number Placeholder 2">
            <a:extLst>
              <a:ext uri="{FF2B5EF4-FFF2-40B4-BE49-F238E27FC236}">
                <a16:creationId xmlns:a16="http://schemas.microsoft.com/office/drawing/2014/main" id="{E7B75E89-3E64-4339-82F0-293B9F401A1F}"/>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8</a:t>
            </a:fld>
            <a:endParaRPr lang="de-DE" altLang="de-DE" dirty="0">
              <a:solidFill>
                <a:srgbClr val="000000"/>
              </a:solidFill>
            </a:endParaRPr>
          </a:p>
        </p:txBody>
      </p:sp>
      <p:sp>
        <p:nvSpPr>
          <p:cNvPr id="4" name="Title 3">
            <a:extLst>
              <a:ext uri="{FF2B5EF4-FFF2-40B4-BE49-F238E27FC236}">
                <a16:creationId xmlns:a16="http://schemas.microsoft.com/office/drawing/2014/main" id="{F582D12F-FC5D-4D2F-BA9A-8C56BC050842}"/>
              </a:ext>
            </a:extLst>
          </p:cNvPr>
          <p:cNvSpPr>
            <a:spLocks noGrp="1"/>
          </p:cNvSpPr>
          <p:nvPr>
            <p:ph type="title"/>
          </p:nvPr>
        </p:nvSpPr>
        <p:spPr/>
        <p:txBody>
          <a:bodyPr/>
          <a:lstStyle/>
          <a:p>
            <a:r>
              <a:rPr lang="en-AU" dirty="0"/>
              <a:t>Compressing Deep Neural Networks</a:t>
            </a:r>
          </a:p>
        </p:txBody>
      </p:sp>
      <p:pic>
        <p:nvPicPr>
          <p:cNvPr id="5" name="Picture 4">
            <a:extLst>
              <a:ext uri="{FF2B5EF4-FFF2-40B4-BE49-F238E27FC236}">
                <a16:creationId xmlns:a16="http://schemas.microsoft.com/office/drawing/2014/main" id="{55DFB21E-2FC5-418B-9278-A55E26745513}"/>
              </a:ext>
            </a:extLst>
          </p:cNvPr>
          <p:cNvPicPr>
            <a:picLocks noChangeAspect="1"/>
          </p:cNvPicPr>
          <p:nvPr/>
        </p:nvPicPr>
        <p:blipFill>
          <a:blip r:embed="rId2"/>
          <a:stretch>
            <a:fillRect/>
          </a:stretch>
        </p:blipFill>
        <p:spPr>
          <a:xfrm>
            <a:off x="8910960" y="1413310"/>
            <a:ext cx="2927154" cy="1407620"/>
          </a:xfrm>
          <a:prstGeom prst="rect">
            <a:avLst/>
          </a:prstGeom>
        </p:spPr>
      </p:pic>
      <p:pic>
        <p:nvPicPr>
          <p:cNvPr id="6" name="Picture 5">
            <a:extLst>
              <a:ext uri="{FF2B5EF4-FFF2-40B4-BE49-F238E27FC236}">
                <a16:creationId xmlns:a16="http://schemas.microsoft.com/office/drawing/2014/main" id="{2077935B-EB57-4A92-8DA0-FCB592A758F7}"/>
              </a:ext>
            </a:extLst>
          </p:cNvPr>
          <p:cNvPicPr>
            <a:picLocks noChangeAspect="1"/>
          </p:cNvPicPr>
          <p:nvPr/>
        </p:nvPicPr>
        <p:blipFill>
          <a:blip r:embed="rId3"/>
          <a:stretch>
            <a:fillRect/>
          </a:stretch>
        </p:blipFill>
        <p:spPr>
          <a:xfrm>
            <a:off x="8789224" y="2903154"/>
            <a:ext cx="3048890" cy="1086042"/>
          </a:xfrm>
          <a:prstGeom prst="rect">
            <a:avLst/>
          </a:prstGeom>
        </p:spPr>
      </p:pic>
      <p:grpSp>
        <p:nvGrpSpPr>
          <p:cNvPr id="9" name="Group 8">
            <a:extLst>
              <a:ext uri="{FF2B5EF4-FFF2-40B4-BE49-F238E27FC236}">
                <a16:creationId xmlns:a16="http://schemas.microsoft.com/office/drawing/2014/main" id="{E525E97C-73A6-4779-9CC2-1E4DFB5B1A16}"/>
              </a:ext>
            </a:extLst>
          </p:cNvPr>
          <p:cNvGrpSpPr/>
          <p:nvPr/>
        </p:nvGrpSpPr>
        <p:grpSpPr>
          <a:xfrm>
            <a:off x="8730956" y="4238789"/>
            <a:ext cx="3175279" cy="1963155"/>
            <a:chOff x="8678621" y="4003302"/>
            <a:chExt cx="3175279" cy="1963155"/>
          </a:xfrm>
        </p:grpSpPr>
        <p:pic>
          <p:nvPicPr>
            <p:cNvPr id="7" name="Picture 6">
              <a:extLst>
                <a:ext uri="{FF2B5EF4-FFF2-40B4-BE49-F238E27FC236}">
                  <a16:creationId xmlns:a16="http://schemas.microsoft.com/office/drawing/2014/main" id="{07CF5DFB-039C-4E77-9657-D7C382A77AEA}"/>
                </a:ext>
              </a:extLst>
            </p:cNvPr>
            <p:cNvPicPr>
              <a:picLocks noChangeAspect="1"/>
            </p:cNvPicPr>
            <p:nvPr/>
          </p:nvPicPr>
          <p:blipFill>
            <a:blip r:embed="rId4"/>
            <a:stretch>
              <a:fillRect/>
            </a:stretch>
          </p:blipFill>
          <p:spPr>
            <a:xfrm>
              <a:off x="9313761" y="4003302"/>
              <a:ext cx="1905000" cy="1345734"/>
            </a:xfrm>
            <a:prstGeom prst="rect">
              <a:avLst/>
            </a:prstGeom>
          </p:spPr>
        </p:pic>
        <p:sp>
          <p:nvSpPr>
            <p:cNvPr id="8" name="TextBox 7">
              <a:extLst>
                <a:ext uri="{FF2B5EF4-FFF2-40B4-BE49-F238E27FC236}">
                  <a16:creationId xmlns:a16="http://schemas.microsoft.com/office/drawing/2014/main" id="{25A93A0C-F061-40EA-8BDF-6C2D8BBE492B}"/>
                </a:ext>
              </a:extLst>
            </p:cNvPr>
            <p:cNvSpPr txBox="1"/>
            <p:nvPr/>
          </p:nvSpPr>
          <p:spPr>
            <a:xfrm>
              <a:off x="8678621" y="5381682"/>
              <a:ext cx="3175279" cy="584775"/>
            </a:xfrm>
            <a:prstGeom prst="rect">
              <a:avLst/>
            </a:prstGeom>
            <a:noFill/>
          </p:spPr>
          <p:txBody>
            <a:bodyPr wrap="square" rtlCol="0">
              <a:spAutoFit/>
            </a:bodyPr>
            <a:lstStyle/>
            <a:p>
              <a:pPr algn="just"/>
              <a:r>
                <a:rPr lang="en-AU" sz="1600" dirty="0"/>
                <a:t>AlphaGo: 1920 CPUs and 280 GPUs, $3000 electric bill per game</a:t>
              </a:r>
            </a:p>
          </p:txBody>
        </p:sp>
      </p:grpSp>
    </p:spTree>
    <p:extLst>
      <p:ext uri="{BB962C8B-B14F-4D97-AF65-F5344CB8AC3E}">
        <p14:creationId xmlns:p14="http://schemas.microsoft.com/office/powerpoint/2010/main" val="8652591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084CEF-9134-44F1-A554-9BE97598F924}"/>
              </a:ext>
            </a:extLst>
          </p:cNvPr>
          <p:cNvSpPr>
            <a:spLocks noGrp="1"/>
          </p:cNvSpPr>
          <p:nvPr>
            <p:ph idx="1"/>
          </p:nvPr>
        </p:nvSpPr>
        <p:spPr/>
        <p:txBody>
          <a:bodyPr/>
          <a:lstStyle/>
          <a:p>
            <a:r>
              <a:rPr lang="en-AU" b="1" dirty="0">
                <a:solidFill>
                  <a:schemeClr val="accent2"/>
                </a:solidFill>
              </a:rPr>
              <a:t>Deep Learning system are complex</a:t>
            </a:r>
          </a:p>
          <a:p>
            <a:pPr lvl="1"/>
            <a:r>
              <a:rPr lang="en-AU" dirty="0"/>
              <a:t>A single prediction can involve millions of mathematical operations, depending on the network architecture</a:t>
            </a:r>
          </a:p>
          <a:p>
            <a:pPr lvl="1"/>
            <a:r>
              <a:rPr lang="en-AU" dirty="0"/>
              <a:t>Interpretation is virtually impossible</a:t>
            </a:r>
          </a:p>
          <a:p>
            <a:pPr lvl="2"/>
            <a:r>
              <a:rPr lang="en-AU" dirty="0"/>
              <a:t>We would have to consider millions of weights that interact in a complex way to understand a prediction by a neural network</a:t>
            </a:r>
          </a:p>
          <a:p>
            <a:pPr lvl="1"/>
            <a:r>
              <a:rPr lang="en-AU" dirty="0"/>
              <a:t>Standard explanation methods can work, however specific neural-network based approaches are advantageous</a:t>
            </a:r>
          </a:p>
          <a:p>
            <a:pPr lvl="2"/>
            <a:r>
              <a:rPr lang="en-AU" dirty="0"/>
              <a:t>Access learnt information in hidden layers</a:t>
            </a:r>
          </a:p>
          <a:p>
            <a:pPr lvl="2"/>
            <a:r>
              <a:rPr lang="en-AU" dirty="0"/>
              <a:t>Utilise the gradient of the network</a:t>
            </a:r>
          </a:p>
        </p:txBody>
      </p:sp>
      <p:sp>
        <p:nvSpPr>
          <p:cNvPr id="3" name="Slide Number Placeholder 2">
            <a:extLst>
              <a:ext uri="{FF2B5EF4-FFF2-40B4-BE49-F238E27FC236}">
                <a16:creationId xmlns:a16="http://schemas.microsoft.com/office/drawing/2014/main" id="{005482B3-2693-41D2-AF8A-408E3169FA29}"/>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80</a:t>
            </a:fld>
            <a:endParaRPr lang="de-DE" altLang="de-DE" dirty="0">
              <a:solidFill>
                <a:srgbClr val="000000"/>
              </a:solidFill>
            </a:endParaRPr>
          </a:p>
        </p:txBody>
      </p:sp>
      <p:sp>
        <p:nvSpPr>
          <p:cNvPr id="4" name="Title 3">
            <a:extLst>
              <a:ext uri="{FF2B5EF4-FFF2-40B4-BE49-F238E27FC236}">
                <a16:creationId xmlns:a16="http://schemas.microsoft.com/office/drawing/2014/main" id="{57BDB54A-D7D3-4711-BDCE-6EBE75CD708E}"/>
              </a:ext>
            </a:extLst>
          </p:cNvPr>
          <p:cNvSpPr>
            <a:spLocks noGrp="1"/>
          </p:cNvSpPr>
          <p:nvPr>
            <p:ph type="title"/>
          </p:nvPr>
        </p:nvSpPr>
        <p:spPr/>
        <p:txBody>
          <a:bodyPr/>
          <a:lstStyle/>
          <a:p>
            <a:r>
              <a:rPr lang="en-AU" dirty="0"/>
              <a:t>Neural Network Interpretation</a:t>
            </a:r>
          </a:p>
        </p:txBody>
      </p:sp>
    </p:spTree>
    <p:extLst>
      <p:ext uri="{BB962C8B-B14F-4D97-AF65-F5344CB8AC3E}">
        <p14:creationId xmlns:p14="http://schemas.microsoft.com/office/powerpoint/2010/main" val="30945316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17390B-F728-4138-9AA4-5735EA306D9F}"/>
              </a:ext>
            </a:extLst>
          </p:cNvPr>
          <p:cNvSpPr>
            <a:spLocks noGrp="1"/>
          </p:cNvSpPr>
          <p:nvPr>
            <p:ph idx="1"/>
          </p:nvPr>
        </p:nvSpPr>
        <p:spPr>
          <a:xfrm>
            <a:off x="1271464" y="1179931"/>
            <a:ext cx="9649072" cy="4936742"/>
          </a:xfrm>
        </p:spPr>
        <p:txBody>
          <a:bodyPr/>
          <a:lstStyle/>
          <a:p>
            <a:r>
              <a:rPr lang="en-AU" sz="3000" b="1" dirty="0">
                <a:solidFill>
                  <a:schemeClr val="accent2"/>
                </a:solidFill>
              </a:rPr>
              <a:t>Feature Visualisation</a:t>
            </a:r>
          </a:p>
          <a:p>
            <a:pPr lvl="1"/>
            <a:r>
              <a:rPr lang="en-AU" sz="2600" dirty="0"/>
              <a:t>Major advantage of DNN’s is that they automatically learn high-level features in the hidden layers</a:t>
            </a:r>
          </a:p>
          <a:p>
            <a:pPr lvl="1"/>
            <a:r>
              <a:rPr lang="en-AU" sz="2600" dirty="0"/>
              <a:t>CNN’s learn increasingly complex features in their layers</a:t>
            </a:r>
          </a:p>
          <a:p>
            <a:pPr lvl="2"/>
            <a:r>
              <a:rPr lang="en-AU" sz="2200" dirty="0"/>
              <a:t>The first layer(s) learn features such as edges and simple textures.</a:t>
            </a:r>
          </a:p>
          <a:p>
            <a:pPr lvl="2"/>
            <a:r>
              <a:rPr lang="en-AU" sz="2200" dirty="0"/>
              <a:t>Later layers learn more complex textures and patterns.</a:t>
            </a:r>
          </a:p>
          <a:p>
            <a:pPr lvl="2"/>
            <a:r>
              <a:rPr lang="en-AU" sz="2200" dirty="0"/>
              <a:t>The last layers learn features such as objects or parts of objects.</a:t>
            </a:r>
          </a:p>
        </p:txBody>
      </p:sp>
      <p:sp>
        <p:nvSpPr>
          <p:cNvPr id="3" name="Slide Number Placeholder 2">
            <a:extLst>
              <a:ext uri="{FF2B5EF4-FFF2-40B4-BE49-F238E27FC236}">
                <a16:creationId xmlns:a16="http://schemas.microsoft.com/office/drawing/2014/main" id="{7F4CA1E8-AD69-4C65-B4B5-FA8C6166F623}"/>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81</a:t>
            </a:fld>
            <a:endParaRPr lang="de-DE" altLang="de-DE" dirty="0">
              <a:solidFill>
                <a:srgbClr val="000000"/>
              </a:solidFill>
            </a:endParaRPr>
          </a:p>
        </p:txBody>
      </p:sp>
      <p:sp>
        <p:nvSpPr>
          <p:cNvPr id="4" name="Title 3">
            <a:extLst>
              <a:ext uri="{FF2B5EF4-FFF2-40B4-BE49-F238E27FC236}">
                <a16:creationId xmlns:a16="http://schemas.microsoft.com/office/drawing/2014/main" id="{FD3145E6-2C99-458E-BD3A-9FB7A31867A2}"/>
              </a:ext>
            </a:extLst>
          </p:cNvPr>
          <p:cNvSpPr>
            <a:spLocks noGrp="1"/>
          </p:cNvSpPr>
          <p:nvPr>
            <p:ph type="title"/>
          </p:nvPr>
        </p:nvSpPr>
        <p:spPr/>
        <p:txBody>
          <a:bodyPr/>
          <a:lstStyle/>
          <a:p>
            <a:r>
              <a:rPr lang="en-AU" dirty="0"/>
              <a:t>Neural Network Interpretation</a:t>
            </a:r>
          </a:p>
        </p:txBody>
      </p:sp>
      <p:pic>
        <p:nvPicPr>
          <p:cNvPr id="2050" name="Picture 2" descr="Features learned by a convolutional neural network (Inception V1) trained on the ImageNet data. The features range from simple features in the lower convolutional layers (left) to more abstract features in the higher convolutional layers (right). Figure from Olah, et al. 2017 (CC-BY 4.0) https://distill.pub/2017/feature-visualization/appendix/.">
            <a:extLst>
              <a:ext uri="{FF2B5EF4-FFF2-40B4-BE49-F238E27FC236}">
                <a16:creationId xmlns:a16="http://schemas.microsoft.com/office/drawing/2014/main" id="{E185EA10-7CAD-40B5-B541-72C94E431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867" y="4117966"/>
            <a:ext cx="8084266" cy="216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630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5E50F7-9498-4AE3-A6C4-982B96960D58}"/>
              </a:ext>
            </a:extLst>
          </p:cNvPr>
          <p:cNvSpPr>
            <a:spLocks noGrp="1"/>
          </p:cNvSpPr>
          <p:nvPr>
            <p:ph idx="1"/>
          </p:nvPr>
        </p:nvSpPr>
        <p:spPr>
          <a:xfrm>
            <a:off x="1271464" y="1094084"/>
            <a:ext cx="9649072" cy="4936742"/>
          </a:xfrm>
        </p:spPr>
        <p:txBody>
          <a:bodyPr/>
          <a:lstStyle/>
          <a:p>
            <a:r>
              <a:rPr lang="en-AU" b="1" dirty="0">
                <a:solidFill>
                  <a:schemeClr val="accent2"/>
                </a:solidFill>
              </a:rPr>
              <a:t>Feature Visualisation</a:t>
            </a:r>
          </a:p>
          <a:p>
            <a:pPr lvl="1"/>
            <a:r>
              <a:rPr lang="en-AU" dirty="0"/>
              <a:t>Approaches of making the learned features explicit </a:t>
            </a:r>
          </a:p>
          <a:p>
            <a:pPr lvl="2"/>
            <a:r>
              <a:rPr lang="en-AU" dirty="0"/>
              <a:t>Finding the input that maximizes the activation of a unit</a:t>
            </a:r>
          </a:p>
          <a:p>
            <a:pPr lvl="3"/>
            <a:r>
              <a:rPr lang="en-AU" dirty="0"/>
              <a:t>Unit: </a:t>
            </a:r>
            <a:r>
              <a:rPr lang="fr-FR" dirty="0" err="1"/>
              <a:t>neurons</a:t>
            </a:r>
            <a:r>
              <a:rPr lang="fr-FR" dirty="0"/>
              <a:t>, </a:t>
            </a:r>
            <a:r>
              <a:rPr lang="fr-FR" dirty="0" err="1"/>
              <a:t>entire</a:t>
            </a:r>
            <a:r>
              <a:rPr lang="fr-FR" dirty="0"/>
              <a:t> </a:t>
            </a:r>
            <a:r>
              <a:rPr lang="fr-FR" dirty="0" err="1"/>
              <a:t>feature</a:t>
            </a:r>
            <a:r>
              <a:rPr lang="fr-FR" dirty="0"/>
              <a:t> </a:t>
            </a:r>
            <a:r>
              <a:rPr lang="fr-FR" dirty="0" err="1"/>
              <a:t>maps</a:t>
            </a:r>
            <a:r>
              <a:rPr lang="fr-FR" dirty="0"/>
              <a:t>, </a:t>
            </a:r>
            <a:r>
              <a:rPr lang="fr-FR" dirty="0" err="1"/>
              <a:t>entire</a:t>
            </a:r>
            <a:r>
              <a:rPr lang="fr-FR" dirty="0"/>
              <a:t> (</a:t>
            </a:r>
            <a:r>
              <a:rPr lang="fr-FR" dirty="0" err="1"/>
              <a:t>convolutional</a:t>
            </a:r>
            <a:r>
              <a:rPr lang="fr-FR" dirty="0"/>
              <a:t>) </a:t>
            </a:r>
            <a:r>
              <a:rPr lang="fr-FR" dirty="0" err="1"/>
              <a:t>layers</a:t>
            </a:r>
            <a:endParaRPr lang="fr-FR" dirty="0"/>
          </a:p>
          <a:p>
            <a:pPr lvl="1"/>
            <a:r>
              <a:rPr lang="en-AU" dirty="0"/>
              <a:t>Feature visualisation is an optimisation problem</a:t>
            </a:r>
          </a:p>
          <a:p>
            <a:pPr lvl="2"/>
            <a:r>
              <a:rPr lang="en-AU" dirty="0"/>
              <a:t>Assume that the weights of the neural network are fixed</a:t>
            </a:r>
          </a:p>
          <a:p>
            <a:pPr lvl="3"/>
            <a:r>
              <a:rPr lang="en-AU" dirty="0"/>
              <a:t>I.e., the network is trained. </a:t>
            </a:r>
          </a:p>
          <a:p>
            <a:pPr lvl="2"/>
            <a:r>
              <a:rPr lang="en-AU" dirty="0"/>
              <a:t>We are looking for a new image that maximizes the (mean) activation of a unit:</a:t>
            </a:r>
          </a:p>
        </p:txBody>
      </p:sp>
      <p:sp>
        <p:nvSpPr>
          <p:cNvPr id="3" name="Slide Number Placeholder 2">
            <a:extLst>
              <a:ext uri="{FF2B5EF4-FFF2-40B4-BE49-F238E27FC236}">
                <a16:creationId xmlns:a16="http://schemas.microsoft.com/office/drawing/2014/main" id="{FAF8257E-9EDA-4028-BAEA-B5FEEDF8C1E5}"/>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82</a:t>
            </a:fld>
            <a:endParaRPr lang="de-DE" altLang="de-DE" dirty="0">
              <a:solidFill>
                <a:srgbClr val="000000"/>
              </a:solidFill>
            </a:endParaRPr>
          </a:p>
        </p:txBody>
      </p:sp>
      <p:sp>
        <p:nvSpPr>
          <p:cNvPr id="4" name="Title 3">
            <a:extLst>
              <a:ext uri="{FF2B5EF4-FFF2-40B4-BE49-F238E27FC236}">
                <a16:creationId xmlns:a16="http://schemas.microsoft.com/office/drawing/2014/main" id="{F1A498CC-4A0A-4140-88B5-A2510B7C45EC}"/>
              </a:ext>
            </a:extLst>
          </p:cNvPr>
          <p:cNvSpPr>
            <a:spLocks noGrp="1"/>
          </p:cNvSpPr>
          <p:nvPr>
            <p:ph type="title"/>
          </p:nvPr>
        </p:nvSpPr>
        <p:spPr/>
        <p:txBody>
          <a:bodyPr/>
          <a:lstStyle/>
          <a:p>
            <a:r>
              <a:rPr lang="en-AU" dirty="0"/>
              <a:t>Neural Network Interpretation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C101544-CBAA-4D91-AE7E-FF9A85E152D8}"/>
                  </a:ext>
                </a:extLst>
              </p:cNvPr>
              <p:cNvGraphicFramePr>
                <a:graphicFrameLocks noGrp="1"/>
              </p:cNvGraphicFramePr>
              <p:nvPr>
                <p:extLst>
                  <p:ext uri="{D42A27DB-BD31-4B8C-83A1-F6EECF244321}">
                    <p14:modId xmlns:p14="http://schemas.microsoft.com/office/powerpoint/2010/main" val="2499395414"/>
                  </p:ext>
                </p:extLst>
              </p:nvPr>
            </p:nvGraphicFramePr>
            <p:xfrm>
              <a:off x="2482374" y="5188158"/>
              <a:ext cx="4672054" cy="1096010"/>
            </p:xfrm>
            <a:graphic>
              <a:graphicData uri="http://schemas.openxmlformats.org/drawingml/2006/table">
                <a:tbl>
                  <a:tblPr firstRow="1" bandRow="1">
                    <a:tableStyleId>{69CF1AB2-1976-4502-BF36-3FF5EA218861}</a:tableStyleId>
                  </a:tblPr>
                  <a:tblGrid>
                    <a:gridCol w="4672054">
                      <a:extLst>
                        <a:ext uri="{9D8B030D-6E8A-4147-A177-3AD203B41FA5}">
                          <a16:colId xmlns:a16="http://schemas.microsoft.com/office/drawing/2014/main" val="20000"/>
                        </a:ext>
                      </a:extLst>
                    </a:gridCol>
                  </a:tblGrid>
                  <a:tr h="858557">
                    <a:tc>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𝑖𝑚𝑔</m:t>
                                    </m:r>
                                  </m:e>
                                  <m:sup>
                                    <m:r>
                                      <a:rPr lang="en-AU" sz="2400" b="0" i="1" smtClean="0">
                                        <a:latin typeface="Cambria Math" panose="02040503050406030204" pitchFamily="18" charset="0"/>
                                      </a:rPr>
                                      <m:t> ∗</m:t>
                                    </m:r>
                                  </m:sup>
                                </m:sSup>
                                <m:r>
                                  <a:rPr lang="en-AU" sz="2400" b="0" i="1" smtClean="0">
                                    <a:latin typeface="Cambria Math" panose="02040503050406030204" pitchFamily="18" charset="0"/>
                                  </a:rPr>
                                  <m:t>=</m:t>
                                </m:r>
                                <m:func>
                                  <m:funcPr>
                                    <m:ctrlPr>
                                      <a:rPr lang="en-AU" sz="2400" b="0" i="1" smtClean="0">
                                        <a:latin typeface="Cambria Math" panose="02040503050406030204" pitchFamily="18" charset="0"/>
                                      </a:rPr>
                                    </m:ctrlPr>
                                  </m:funcPr>
                                  <m:fName>
                                    <m:r>
                                      <m:rPr>
                                        <m:sty m:val="p"/>
                                      </m:rPr>
                                      <a:rPr lang="en-AU" sz="2400" b="0" i="0" smtClean="0">
                                        <a:latin typeface="Cambria Math" panose="02040503050406030204" pitchFamily="18" charset="0"/>
                                      </a:rPr>
                                      <m:t>arg</m:t>
                                    </m:r>
                                    <m:r>
                                      <a:rPr lang="en-AU" sz="2400" b="0" i="0" smtClean="0">
                                        <a:latin typeface="Cambria Math" panose="02040503050406030204" pitchFamily="18" charset="0"/>
                                      </a:rPr>
                                      <m:t> </m:t>
                                    </m:r>
                                    <m:limLow>
                                      <m:limLowPr>
                                        <m:ctrlPr>
                                          <a:rPr lang="en-AU" sz="2400" b="0" i="1" smtClean="0">
                                            <a:latin typeface="Cambria Math" panose="02040503050406030204" pitchFamily="18" charset="0"/>
                                          </a:rPr>
                                        </m:ctrlPr>
                                      </m:limLowPr>
                                      <m:e>
                                        <m:r>
                                          <m:rPr>
                                            <m:sty m:val="p"/>
                                          </m:rPr>
                                          <a:rPr lang="en-AU" sz="2400" b="0" i="0" smtClean="0">
                                            <a:latin typeface="Cambria Math" panose="02040503050406030204" pitchFamily="18" charset="0"/>
                                          </a:rPr>
                                          <m:t>max</m:t>
                                        </m:r>
                                      </m:e>
                                      <m:lim>
                                        <m:r>
                                          <a:rPr lang="en-AU" sz="2400" b="0" i="1" smtClean="0">
                                            <a:latin typeface="Cambria Math" panose="02040503050406030204" pitchFamily="18" charset="0"/>
                                          </a:rPr>
                                          <m:t>𝑖𝑚𝑔</m:t>
                                        </m:r>
                                      </m:lim>
                                    </m:limLow>
                                  </m:fName>
                                  <m:e>
                                    <m:nary>
                                      <m:naryPr>
                                        <m:chr m:val="∑"/>
                                        <m:supHide m:val="on"/>
                                        <m:ctrlPr>
                                          <a:rPr lang="en-AU" sz="2400" b="0" i="1" smtClean="0">
                                            <a:latin typeface="Cambria Math" panose="02040503050406030204" pitchFamily="18" charset="0"/>
                                          </a:rPr>
                                        </m:ctrlPr>
                                      </m:naryPr>
                                      <m:sub>
                                        <m:r>
                                          <m:rPr>
                                            <m:brk m:alnAt="7"/>
                                          </m:rPr>
                                          <a:rPr lang="en-AU" sz="2400" b="0" i="1" smtClean="0">
                                            <a:latin typeface="Cambria Math" panose="02040503050406030204" pitchFamily="18" charset="0"/>
                                          </a:rPr>
                                          <m:t>𝑥</m:t>
                                        </m:r>
                                        <m:r>
                                          <a:rPr lang="en-AU" sz="2400" b="0" i="1" smtClean="0">
                                            <a:latin typeface="Cambria Math" panose="02040503050406030204" pitchFamily="18" charset="0"/>
                                          </a:rPr>
                                          <m:t>,</m:t>
                                        </m:r>
                                        <m:r>
                                          <a:rPr lang="en-AU" sz="2400" b="0" i="1" smtClean="0">
                                            <a:latin typeface="Cambria Math" panose="02040503050406030204" pitchFamily="18" charset="0"/>
                                          </a:rPr>
                                          <m:t>𝑦</m:t>
                                        </m:r>
                                      </m:sub>
                                      <m:sup/>
                                      <m:e>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h</m:t>
                                            </m:r>
                                          </m:e>
                                          <m:sub>
                                            <m:r>
                                              <a:rPr lang="en-AU" sz="2400" b="0" i="1" smtClean="0">
                                                <a:latin typeface="Cambria Math" panose="02040503050406030204" pitchFamily="18" charset="0"/>
                                              </a:rPr>
                                              <m:t>𝑛</m:t>
                                            </m:r>
                                            <m:r>
                                              <a:rPr lang="en-AU" sz="2400" b="0" i="1" smtClean="0">
                                                <a:latin typeface="Cambria Math" panose="02040503050406030204" pitchFamily="18" charset="0"/>
                                              </a:rPr>
                                              <m:t>,</m:t>
                                            </m:r>
                                            <m:r>
                                              <a:rPr lang="en-AU" sz="2400" b="0" i="1" smtClean="0">
                                                <a:latin typeface="Cambria Math" panose="02040503050406030204" pitchFamily="18" charset="0"/>
                                              </a:rPr>
                                              <m:t>𝑥</m:t>
                                            </m:r>
                                            <m:r>
                                              <a:rPr lang="en-AU" sz="2400" b="0" i="1" smtClean="0">
                                                <a:latin typeface="Cambria Math" panose="02040503050406030204" pitchFamily="18" charset="0"/>
                                              </a:rPr>
                                              <m:t>,</m:t>
                                            </m:r>
                                            <m:r>
                                              <a:rPr lang="en-AU" sz="2400" b="0" i="1" smtClean="0">
                                                <a:latin typeface="Cambria Math" panose="02040503050406030204" pitchFamily="18" charset="0"/>
                                              </a:rPr>
                                              <m:t>𝑦</m:t>
                                            </m:r>
                                            <m:r>
                                              <a:rPr lang="en-AU" sz="2400" b="0" i="1" smtClean="0">
                                                <a:latin typeface="Cambria Math" panose="02040503050406030204" pitchFamily="18" charset="0"/>
                                              </a:rPr>
                                              <m:t>,</m:t>
                                            </m:r>
                                            <m:r>
                                              <a:rPr lang="en-AU" sz="2400" b="0" i="1" smtClean="0">
                                                <a:latin typeface="Cambria Math" panose="02040503050406030204" pitchFamily="18" charset="0"/>
                                              </a:rPr>
                                              <m:t>𝑧</m:t>
                                            </m:r>
                                          </m:sub>
                                        </m:sSub>
                                        <m:d>
                                          <m:dPr>
                                            <m:ctrlPr>
                                              <a:rPr lang="en-AU" sz="2400" b="0" i="1" smtClean="0">
                                                <a:latin typeface="Cambria Math" panose="02040503050406030204" pitchFamily="18" charset="0"/>
                                              </a:rPr>
                                            </m:ctrlPr>
                                          </m:dPr>
                                          <m:e>
                                            <m:r>
                                              <a:rPr lang="en-AU" sz="2400" b="0" i="1" smtClean="0">
                                                <a:latin typeface="Cambria Math" panose="02040503050406030204" pitchFamily="18" charset="0"/>
                                              </a:rPr>
                                              <m:t>𝑖𝑚𝑔</m:t>
                                            </m:r>
                                          </m:e>
                                        </m:d>
                                      </m:e>
                                    </m:nary>
                                  </m:e>
                                </m:func>
                              </m:oMath>
                            </m:oMathPara>
                          </a14:m>
                          <a:endParaRPr lang="en-AU" sz="2400" b="0" dirty="0"/>
                        </a:p>
                      </a:txBody>
                      <a:tcPr anchor="ctr"/>
                    </a:tc>
                    <a:extLst>
                      <a:ext uri="{0D108BD9-81ED-4DB2-BD59-A6C34878D82A}">
                        <a16:rowId xmlns:a16="http://schemas.microsoft.com/office/drawing/2014/main" val="10000"/>
                      </a:ext>
                    </a:extLst>
                  </a:tr>
                </a:tbl>
              </a:graphicData>
            </a:graphic>
          </p:graphicFrame>
        </mc:Choice>
        <mc:Fallback xmlns="">
          <p:graphicFrame>
            <p:nvGraphicFramePr>
              <p:cNvPr id="5" name="Table 4">
                <a:extLst>
                  <a:ext uri="{FF2B5EF4-FFF2-40B4-BE49-F238E27FC236}">
                    <a16:creationId xmlns:a16="http://schemas.microsoft.com/office/drawing/2014/main" id="{5C101544-CBAA-4D91-AE7E-FF9A85E152D8}"/>
                  </a:ext>
                </a:extLst>
              </p:cNvPr>
              <p:cNvGraphicFramePr>
                <a:graphicFrameLocks noGrp="1"/>
              </p:cNvGraphicFramePr>
              <p:nvPr>
                <p:extLst>
                  <p:ext uri="{D42A27DB-BD31-4B8C-83A1-F6EECF244321}">
                    <p14:modId xmlns:p14="http://schemas.microsoft.com/office/powerpoint/2010/main" val="2499395414"/>
                  </p:ext>
                </p:extLst>
              </p:nvPr>
            </p:nvGraphicFramePr>
            <p:xfrm>
              <a:off x="2482374" y="5188158"/>
              <a:ext cx="4672054" cy="1096010"/>
            </p:xfrm>
            <a:graphic>
              <a:graphicData uri="http://schemas.openxmlformats.org/drawingml/2006/table">
                <a:tbl>
                  <a:tblPr firstRow="1" bandRow="1">
                    <a:tableStyleId>{69CF1AB2-1976-4502-BF36-3FF5EA218861}</a:tableStyleId>
                  </a:tblPr>
                  <a:tblGrid>
                    <a:gridCol w="4672054">
                      <a:extLst>
                        <a:ext uri="{9D8B030D-6E8A-4147-A177-3AD203B41FA5}">
                          <a16:colId xmlns:a16="http://schemas.microsoft.com/office/drawing/2014/main" val="20000"/>
                        </a:ext>
                      </a:extLst>
                    </a:gridCol>
                  </a:tblGrid>
                  <a:tr h="1096010">
                    <a:tc>
                      <a:txBody>
                        <a:bodyPr/>
                        <a:lstStyle/>
                        <a:p>
                          <a:endParaRPr lang="en-US"/>
                        </a:p>
                      </a:txBody>
                      <a:tcPr anchor="ctr">
                        <a:blipFill>
                          <a:blip r:embed="rId2"/>
                          <a:stretch>
                            <a:fillRect l="-130" t="-556" r="-261" b="-1111"/>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FEE10D-6599-4084-AF6D-7D7BE0415B0A}"/>
                  </a:ext>
                </a:extLst>
              </p:cNvPr>
              <p:cNvSpPr txBox="1"/>
              <p:nvPr/>
            </p:nvSpPr>
            <p:spPr>
              <a:xfrm>
                <a:off x="8263095" y="5274498"/>
                <a:ext cx="2528836" cy="923330"/>
              </a:xfrm>
              <a:prstGeom prst="rect">
                <a:avLst/>
              </a:prstGeom>
              <a:noFill/>
            </p:spPr>
            <p:txBody>
              <a:bodyPr wrap="square" rtlCol="0">
                <a:spAutoFit/>
              </a:bodyPr>
              <a:lstStyle/>
              <a:p>
                <a:r>
                  <a:rPr lang="en-AU" dirty="0"/>
                  <a:t>Equation identifies mean activation of an entire channel </a:t>
                </a:r>
                <a14:m>
                  <m:oMath xmlns:m="http://schemas.openxmlformats.org/officeDocument/2006/math">
                    <m:r>
                      <a:rPr lang="en-AU" i="1" dirty="0" smtClean="0">
                        <a:latin typeface="Cambria Math" panose="02040503050406030204" pitchFamily="18" charset="0"/>
                      </a:rPr>
                      <m:t>𝑧</m:t>
                    </m:r>
                  </m:oMath>
                </a14:m>
                <a:r>
                  <a:rPr lang="en-AU" dirty="0"/>
                  <a:t> in layer </a:t>
                </a:r>
                <a14:m>
                  <m:oMath xmlns:m="http://schemas.openxmlformats.org/officeDocument/2006/math">
                    <m:r>
                      <a:rPr lang="en-AU" i="1" dirty="0" smtClean="0">
                        <a:latin typeface="Cambria Math" panose="02040503050406030204" pitchFamily="18" charset="0"/>
                      </a:rPr>
                      <m:t>𝑛</m:t>
                    </m:r>
                  </m:oMath>
                </a14:m>
                <a:endParaRPr lang="en-AU" dirty="0"/>
              </a:p>
            </p:txBody>
          </p:sp>
        </mc:Choice>
        <mc:Fallback xmlns="">
          <p:sp>
            <p:nvSpPr>
              <p:cNvPr id="6" name="TextBox 5">
                <a:extLst>
                  <a:ext uri="{FF2B5EF4-FFF2-40B4-BE49-F238E27FC236}">
                    <a16:creationId xmlns:a16="http://schemas.microsoft.com/office/drawing/2014/main" id="{96FEE10D-6599-4084-AF6D-7D7BE0415B0A}"/>
                  </a:ext>
                </a:extLst>
              </p:cNvPr>
              <p:cNvSpPr txBox="1">
                <a:spLocks noRot="1" noChangeAspect="1" noMove="1" noResize="1" noEditPoints="1" noAdjustHandles="1" noChangeArrowheads="1" noChangeShapeType="1" noTextEdit="1"/>
              </p:cNvSpPr>
              <p:nvPr/>
            </p:nvSpPr>
            <p:spPr>
              <a:xfrm>
                <a:off x="8263095" y="5274498"/>
                <a:ext cx="2528836" cy="923330"/>
              </a:xfrm>
              <a:prstGeom prst="rect">
                <a:avLst/>
              </a:prstGeom>
              <a:blipFill>
                <a:blip r:embed="rId3"/>
                <a:stretch>
                  <a:fillRect l="-1928" t="-3289" r="-3133" b="-9211"/>
                </a:stretch>
              </a:blipFill>
            </p:spPr>
            <p:txBody>
              <a:bodyPr/>
              <a:lstStyle/>
              <a:p>
                <a:r>
                  <a:rPr lang="en-AU">
                    <a:noFill/>
                  </a:rPr>
                  <a:t> </a:t>
                </a:r>
              </a:p>
            </p:txBody>
          </p:sp>
        </mc:Fallback>
      </mc:AlternateContent>
      <p:cxnSp>
        <p:nvCxnSpPr>
          <p:cNvPr id="8" name="Straight Arrow Connector 7">
            <a:extLst>
              <a:ext uri="{FF2B5EF4-FFF2-40B4-BE49-F238E27FC236}">
                <a16:creationId xmlns:a16="http://schemas.microsoft.com/office/drawing/2014/main" id="{A75BE5B5-ABF0-48F0-9382-686D50743F87}"/>
              </a:ext>
            </a:extLst>
          </p:cNvPr>
          <p:cNvCxnSpPr>
            <a:stCxn id="6" idx="1"/>
            <a:endCxn id="5" idx="3"/>
          </p:cNvCxnSpPr>
          <p:nvPr/>
        </p:nvCxnSpPr>
        <p:spPr bwMode="auto">
          <a:xfrm flipH="1">
            <a:off x="7154428" y="5736163"/>
            <a:ext cx="1108667" cy="0"/>
          </a:xfrm>
          <a:prstGeom prst="straightConnector1">
            <a:avLst/>
          </a:prstGeom>
          <a:solidFill>
            <a:schemeClr val="accent1"/>
          </a:solidFill>
          <a:ln w="19050" cap="flat" cmpd="sng" algn="ctr">
            <a:solidFill>
              <a:schemeClr val="accent2"/>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30691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99661F-95B9-4C2D-AA6D-B6705835432D}"/>
              </a:ext>
            </a:extLst>
          </p:cNvPr>
          <p:cNvSpPr>
            <a:spLocks noGrp="1"/>
          </p:cNvSpPr>
          <p:nvPr>
            <p:ph idx="1"/>
          </p:nvPr>
        </p:nvSpPr>
        <p:spPr>
          <a:xfrm>
            <a:off x="1271464" y="1240221"/>
            <a:ext cx="4672054" cy="4936742"/>
          </a:xfrm>
        </p:spPr>
        <p:txBody>
          <a:bodyPr/>
          <a:lstStyle/>
          <a:p>
            <a:r>
              <a:rPr lang="en-AU" b="1" dirty="0">
                <a:solidFill>
                  <a:schemeClr val="accent2"/>
                </a:solidFill>
              </a:rPr>
              <a:t>Feature Visualisation</a:t>
            </a:r>
          </a:p>
          <a:p>
            <a:pPr lvl="1"/>
            <a:r>
              <a:rPr lang="en-AU" dirty="0"/>
              <a:t>Instead of maximizing the activation, you can also minimize the activation</a:t>
            </a:r>
          </a:p>
        </p:txBody>
      </p:sp>
      <p:sp>
        <p:nvSpPr>
          <p:cNvPr id="3" name="Slide Number Placeholder 2">
            <a:extLst>
              <a:ext uri="{FF2B5EF4-FFF2-40B4-BE49-F238E27FC236}">
                <a16:creationId xmlns:a16="http://schemas.microsoft.com/office/drawing/2014/main" id="{EBB9D617-85D2-4430-9AF2-93FB4A2559F8}"/>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83</a:t>
            </a:fld>
            <a:endParaRPr lang="de-DE" altLang="de-DE" dirty="0">
              <a:solidFill>
                <a:srgbClr val="000000"/>
              </a:solidFill>
            </a:endParaRPr>
          </a:p>
        </p:txBody>
      </p:sp>
      <p:sp>
        <p:nvSpPr>
          <p:cNvPr id="4" name="Title 3">
            <a:extLst>
              <a:ext uri="{FF2B5EF4-FFF2-40B4-BE49-F238E27FC236}">
                <a16:creationId xmlns:a16="http://schemas.microsoft.com/office/drawing/2014/main" id="{0943622C-989F-46BB-946E-E57CBE01954A}"/>
              </a:ext>
            </a:extLst>
          </p:cNvPr>
          <p:cNvSpPr>
            <a:spLocks noGrp="1"/>
          </p:cNvSpPr>
          <p:nvPr>
            <p:ph type="title"/>
          </p:nvPr>
        </p:nvSpPr>
        <p:spPr/>
        <p:txBody>
          <a:bodyPr/>
          <a:lstStyle/>
          <a:p>
            <a:r>
              <a:rPr lang="en-AU" dirty="0"/>
              <a:t>Neural Network Interpretation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A879CE4F-666B-4FE4-AD56-A54843F7D908}"/>
                  </a:ext>
                </a:extLst>
              </p:cNvPr>
              <p:cNvGraphicFramePr>
                <a:graphicFrameLocks noGrp="1"/>
              </p:cNvGraphicFramePr>
              <p:nvPr>
                <p:extLst>
                  <p:ext uri="{D42A27DB-BD31-4B8C-83A1-F6EECF244321}">
                    <p14:modId xmlns:p14="http://schemas.microsoft.com/office/powerpoint/2010/main" val="1285827501"/>
                  </p:ext>
                </p:extLst>
              </p:nvPr>
            </p:nvGraphicFramePr>
            <p:xfrm>
              <a:off x="1052157" y="3429000"/>
              <a:ext cx="4672054" cy="1096010"/>
            </p:xfrm>
            <a:graphic>
              <a:graphicData uri="http://schemas.openxmlformats.org/drawingml/2006/table">
                <a:tbl>
                  <a:tblPr firstRow="1" bandRow="1">
                    <a:tableStyleId>{69CF1AB2-1976-4502-BF36-3FF5EA218861}</a:tableStyleId>
                  </a:tblPr>
                  <a:tblGrid>
                    <a:gridCol w="4672054">
                      <a:extLst>
                        <a:ext uri="{9D8B030D-6E8A-4147-A177-3AD203B41FA5}">
                          <a16:colId xmlns:a16="http://schemas.microsoft.com/office/drawing/2014/main" val="20000"/>
                        </a:ext>
                      </a:extLst>
                    </a:gridCol>
                  </a:tblGrid>
                  <a:tr h="858557">
                    <a:tc>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𝑖𝑚𝑔</m:t>
                                    </m:r>
                                  </m:e>
                                  <m:sup>
                                    <m:r>
                                      <a:rPr lang="en-AU" sz="2400" b="0" i="1" smtClean="0">
                                        <a:latin typeface="Cambria Math" panose="02040503050406030204" pitchFamily="18" charset="0"/>
                                      </a:rPr>
                                      <m:t> ∗</m:t>
                                    </m:r>
                                  </m:sup>
                                </m:sSup>
                                <m:r>
                                  <a:rPr lang="en-AU" sz="2400" b="0" i="1" smtClean="0">
                                    <a:latin typeface="Cambria Math" panose="02040503050406030204" pitchFamily="18" charset="0"/>
                                  </a:rPr>
                                  <m:t>=</m:t>
                                </m:r>
                                <m:func>
                                  <m:funcPr>
                                    <m:ctrlPr>
                                      <a:rPr lang="en-AU" sz="2400" b="0" i="1" smtClean="0">
                                        <a:latin typeface="Cambria Math" panose="02040503050406030204" pitchFamily="18" charset="0"/>
                                      </a:rPr>
                                    </m:ctrlPr>
                                  </m:funcPr>
                                  <m:fName>
                                    <m:r>
                                      <m:rPr>
                                        <m:sty m:val="p"/>
                                      </m:rPr>
                                      <a:rPr lang="en-AU" sz="2400" b="0" i="0" smtClean="0">
                                        <a:latin typeface="Cambria Math" panose="02040503050406030204" pitchFamily="18" charset="0"/>
                                      </a:rPr>
                                      <m:t>arg</m:t>
                                    </m:r>
                                    <m:r>
                                      <a:rPr lang="en-AU" sz="2400" b="0" i="1" smtClean="0">
                                        <a:latin typeface="Cambria Math" panose="02040503050406030204" pitchFamily="18" charset="0"/>
                                      </a:rPr>
                                      <m:t> </m:t>
                                    </m:r>
                                    <m:limLow>
                                      <m:limLowPr>
                                        <m:ctrlPr>
                                          <a:rPr lang="en-AU" sz="2400" b="0" i="1" smtClean="0">
                                            <a:latin typeface="Cambria Math" panose="02040503050406030204" pitchFamily="18" charset="0"/>
                                          </a:rPr>
                                        </m:ctrlPr>
                                      </m:limLowPr>
                                      <m:e>
                                        <m:r>
                                          <m:rPr>
                                            <m:sty m:val="p"/>
                                          </m:rPr>
                                          <a:rPr lang="en-AU" sz="2400" b="0" i="0" smtClean="0">
                                            <a:latin typeface="Cambria Math" panose="02040503050406030204" pitchFamily="18" charset="0"/>
                                          </a:rPr>
                                          <m:t>max</m:t>
                                        </m:r>
                                      </m:e>
                                      <m:lim>
                                        <m:r>
                                          <a:rPr lang="en-AU" sz="2400" b="0" i="1" smtClean="0">
                                            <a:latin typeface="Cambria Math" panose="02040503050406030204" pitchFamily="18" charset="0"/>
                                          </a:rPr>
                                          <m:t>𝑖𝑚𝑔</m:t>
                                        </m:r>
                                      </m:lim>
                                    </m:limLow>
                                  </m:fName>
                                  <m:e>
                                    <m:nary>
                                      <m:naryPr>
                                        <m:chr m:val="∑"/>
                                        <m:supHide m:val="on"/>
                                        <m:ctrlPr>
                                          <a:rPr lang="en-AU" sz="2400" b="0" i="1" smtClean="0">
                                            <a:latin typeface="Cambria Math" panose="02040503050406030204" pitchFamily="18" charset="0"/>
                                          </a:rPr>
                                        </m:ctrlPr>
                                      </m:naryPr>
                                      <m:sub>
                                        <m:r>
                                          <m:rPr>
                                            <m:brk m:alnAt="7"/>
                                          </m:rPr>
                                          <a:rPr lang="en-AU" sz="2400" b="0" i="1" smtClean="0">
                                            <a:latin typeface="Cambria Math" panose="02040503050406030204" pitchFamily="18" charset="0"/>
                                          </a:rPr>
                                          <m:t>𝑥</m:t>
                                        </m:r>
                                        <m:r>
                                          <a:rPr lang="en-AU" sz="2400" b="0" i="1" smtClean="0">
                                            <a:latin typeface="Cambria Math" panose="02040503050406030204" pitchFamily="18" charset="0"/>
                                          </a:rPr>
                                          <m:t>,</m:t>
                                        </m:r>
                                        <m:r>
                                          <a:rPr lang="en-AU" sz="2400" b="0" i="1" smtClean="0">
                                            <a:latin typeface="Cambria Math" panose="02040503050406030204" pitchFamily="18" charset="0"/>
                                          </a:rPr>
                                          <m:t>𝑦</m:t>
                                        </m:r>
                                      </m:sub>
                                      <m:sup/>
                                      <m:e>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h</m:t>
                                            </m:r>
                                          </m:e>
                                          <m:sub>
                                            <m:r>
                                              <a:rPr lang="en-AU" sz="2400" b="0" i="1" smtClean="0">
                                                <a:latin typeface="Cambria Math" panose="02040503050406030204" pitchFamily="18" charset="0"/>
                                              </a:rPr>
                                              <m:t>𝑛</m:t>
                                            </m:r>
                                            <m:r>
                                              <a:rPr lang="en-AU" sz="2400" b="0" i="1" smtClean="0">
                                                <a:latin typeface="Cambria Math" panose="02040503050406030204" pitchFamily="18" charset="0"/>
                                              </a:rPr>
                                              <m:t>,</m:t>
                                            </m:r>
                                            <m:r>
                                              <a:rPr lang="en-AU" sz="2400" b="0" i="1" smtClean="0">
                                                <a:latin typeface="Cambria Math" panose="02040503050406030204" pitchFamily="18" charset="0"/>
                                              </a:rPr>
                                              <m:t>𝑥</m:t>
                                            </m:r>
                                            <m:r>
                                              <a:rPr lang="en-AU" sz="2400" b="0" i="1" smtClean="0">
                                                <a:latin typeface="Cambria Math" panose="02040503050406030204" pitchFamily="18" charset="0"/>
                                              </a:rPr>
                                              <m:t>,</m:t>
                                            </m:r>
                                            <m:r>
                                              <a:rPr lang="en-AU" sz="2400" b="0" i="1" smtClean="0">
                                                <a:latin typeface="Cambria Math" panose="02040503050406030204" pitchFamily="18" charset="0"/>
                                              </a:rPr>
                                              <m:t>𝑦</m:t>
                                            </m:r>
                                            <m:r>
                                              <a:rPr lang="en-AU" sz="2400" b="0" i="1" smtClean="0">
                                                <a:latin typeface="Cambria Math" panose="02040503050406030204" pitchFamily="18" charset="0"/>
                                              </a:rPr>
                                              <m:t>,</m:t>
                                            </m:r>
                                            <m:r>
                                              <a:rPr lang="en-AU" sz="2400" b="0" i="1" smtClean="0">
                                                <a:latin typeface="Cambria Math" panose="02040503050406030204" pitchFamily="18" charset="0"/>
                                              </a:rPr>
                                              <m:t>𝑧</m:t>
                                            </m:r>
                                          </m:sub>
                                        </m:sSub>
                                        <m:d>
                                          <m:dPr>
                                            <m:ctrlPr>
                                              <a:rPr lang="en-AU" sz="2400" b="0" i="1" smtClean="0">
                                                <a:latin typeface="Cambria Math" panose="02040503050406030204" pitchFamily="18" charset="0"/>
                                              </a:rPr>
                                            </m:ctrlPr>
                                          </m:dPr>
                                          <m:e>
                                            <m:r>
                                              <a:rPr lang="en-AU" sz="2400" b="0" i="1" smtClean="0">
                                                <a:latin typeface="Cambria Math" panose="02040503050406030204" pitchFamily="18" charset="0"/>
                                              </a:rPr>
                                              <m:t>𝑖𝑚𝑔</m:t>
                                            </m:r>
                                          </m:e>
                                        </m:d>
                                      </m:e>
                                    </m:nary>
                                  </m:e>
                                </m:func>
                              </m:oMath>
                            </m:oMathPara>
                          </a14:m>
                          <a:endParaRPr lang="en-AU" sz="2400" b="0" dirty="0"/>
                        </a:p>
                      </a:txBody>
                      <a:tcPr anchor="ctr"/>
                    </a:tc>
                    <a:extLst>
                      <a:ext uri="{0D108BD9-81ED-4DB2-BD59-A6C34878D82A}">
                        <a16:rowId xmlns:a16="http://schemas.microsoft.com/office/drawing/2014/main" val="10000"/>
                      </a:ext>
                    </a:extLst>
                  </a:tr>
                </a:tbl>
              </a:graphicData>
            </a:graphic>
          </p:graphicFrame>
        </mc:Choice>
        <mc:Fallback xmlns="">
          <p:graphicFrame>
            <p:nvGraphicFramePr>
              <p:cNvPr id="5" name="Table 4">
                <a:extLst>
                  <a:ext uri="{FF2B5EF4-FFF2-40B4-BE49-F238E27FC236}">
                    <a16:creationId xmlns:a16="http://schemas.microsoft.com/office/drawing/2014/main" id="{A879CE4F-666B-4FE4-AD56-A54843F7D908}"/>
                  </a:ext>
                </a:extLst>
              </p:cNvPr>
              <p:cNvGraphicFramePr>
                <a:graphicFrameLocks noGrp="1"/>
              </p:cNvGraphicFramePr>
              <p:nvPr>
                <p:extLst>
                  <p:ext uri="{D42A27DB-BD31-4B8C-83A1-F6EECF244321}">
                    <p14:modId xmlns:p14="http://schemas.microsoft.com/office/powerpoint/2010/main" val="1285827501"/>
                  </p:ext>
                </p:extLst>
              </p:nvPr>
            </p:nvGraphicFramePr>
            <p:xfrm>
              <a:off x="1052157" y="3429000"/>
              <a:ext cx="4672054" cy="1096010"/>
            </p:xfrm>
            <a:graphic>
              <a:graphicData uri="http://schemas.openxmlformats.org/drawingml/2006/table">
                <a:tbl>
                  <a:tblPr firstRow="1" bandRow="1">
                    <a:tableStyleId>{69CF1AB2-1976-4502-BF36-3FF5EA218861}</a:tableStyleId>
                  </a:tblPr>
                  <a:tblGrid>
                    <a:gridCol w="4672054">
                      <a:extLst>
                        <a:ext uri="{9D8B030D-6E8A-4147-A177-3AD203B41FA5}">
                          <a16:colId xmlns:a16="http://schemas.microsoft.com/office/drawing/2014/main" val="20000"/>
                        </a:ext>
                      </a:extLst>
                    </a:gridCol>
                  </a:tblGrid>
                  <a:tr h="1096010">
                    <a:tc>
                      <a:txBody>
                        <a:bodyPr/>
                        <a:lstStyle/>
                        <a:p>
                          <a:endParaRPr lang="en-US"/>
                        </a:p>
                      </a:txBody>
                      <a:tcPr anchor="ctr">
                        <a:blipFill>
                          <a:blip r:embed="rId2"/>
                          <a:stretch>
                            <a:fillRect l="-130" t="-552" r="-260" b="-1105"/>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9F726B7C-5E91-4CF3-AC7B-CB8D845BD479}"/>
                  </a:ext>
                </a:extLst>
              </p:cNvPr>
              <p:cNvGraphicFramePr>
                <a:graphicFrameLocks noGrp="1"/>
              </p:cNvGraphicFramePr>
              <p:nvPr>
                <p:extLst>
                  <p:ext uri="{D42A27DB-BD31-4B8C-83A1-F6EECF244321}">
                    <p14:modId xmlns:p14="http://schemas.microsoft.com/office/powerpoint/2010/main" val="3496955178"/>
                  </p:ext>
                </p:extLst>
              </p:nvPr>
            </p:nvGraphicFramePr>
            <p:xfrm>
              <a:off x="1052157" y="4802981"/>
              <a:ext cx="4672054" cy="1096010"/>
            </p:xfrm>
            <a:graphic>
              <a:graphicData uri="http://schemas.openxmlformats.org/drawingml/2006/table">
                <a:tbl>
                  <a:tblPr firstRow="1" bandRow="1">
                    <a:tableStyleId>{69CF1AB2-1976-4502-BF36-3FF5EA218861}</a:tableStyleId>
                  </a:tblPr>
                  <a:tblGrid>
                    <a:gridCol w="4672054">
                      <a:extLst>
                        <a:ext uri="{9D8B030D-6E8A-4147-A177-3AD203B41FA5}">
                          <a16:colId xmlns:a16="http://schemas.microsoft.com/office/drawing/2014/main" val="20000"/>
                        </a:ext>
                      </a:extLst>
                    </a:gridCol>
                  </a:tblGrid>
                  <a:tr h="858557">
                    <a:tc>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𝑖𝑚𝑔</m:t>
                                    </m:r>
                                  </m:e>
                                  <m:sup>
                                    <m:r>
                                      <a:rPr lang="en-AU" sz="2400" b="0" i="1" smtClean="0">
                                        <a:latin typeface="Cambria Math" panose="02040503050406030204" pitchFamily="18" charset="0"/>
                                      </a:rPr>
                                      <m:t> ∗</m:t>
                                    </m:r>
                                  </m:sup>
                                </m:sSup>
                                <m:r>
                                  <a:rPr lang="en-AU" sz="2400" b="0" i="1" smtClean="0">
                                    <a:latin typeface="Cambria Math" panose="02040503050406030204" pitchFamily="18" charset="0"/>
                                  </a:rPr>
                                  <m:t>=</m:t>
                                </m:r>
                                <m:func>
                                  <m:funcPr>
                                    <m:ctrlPr>
                                      <a:rPr lang="en-AU" sz="2400" b="0" i="1" smtClean="0">
                                        <a:latin typeface="Cambria Math" panose="02040503050406030204" pitchFamily="18" charset="0"/>
                                      </a:rPr>
                                    </m:ctrlPr>
                                  </m:funcPr>
                                  <m:fName>
                                    <m:r>
                                      <m:rPr>
                                        <m:sty m:val="p"/>
                                      </m:rPr>
                                      <a:rPr lang="en-AU" sz="2400" b="0" i="0" smtClean="0">
                                        <a:latin typeface="Cambria Math" panose="02040503050406030204" pitchFamily="18" charset="0"/>
                                      </a:rPr>
                                      <m:t>arg</m:t>
                                    </m:r>
                                    <m:r>
                                      <a:rPr lang="en-AU" sz="2400" b="0" i="1" smtClean="0">
                                        <a:latin typeface="Cambria Math" panose="02040503050406030204" pitchFamily="18" charset="0"/>
                                      </a:rPr>
                                      <m:t> </m:t>
                                    </m:r>
                                    <m:limLow>
                                      <m:limLowPr>
                                        <m:ctrlPr>
                                          <a:rPr lang="en-AU" sz="2400" b="0" i="1" smtClean="0">
                                            <a:latin typeface="Cambria Math" panose="02040503050406030204" pitchFamily="18" charset="0"/>
                                          </a:rPr>
                                        </m:ctrlPr>
                                      </m:limLowPr>
                                      <m:e>
                                        <m:r>
                                          <m:rPr>
                                            <m:sty m:val="p"/>
                                          </m:rPr>
                                          <a:rPr lang="en-AU" sz="2400" b="0" i="0" smtClean="0">
                                            <a:latin typeface="Cambria Math" panose="02040503050406030204" pitchFamily="18" charset="0"/>
                                          </a:rPr>
                                          <m:t>min</m:t>
                                        </m:r>
                                      </m:e>
                                      <m:lim>
                                        <m:r>
                                          <a:rPr lang="en-AU" sz="2400" b="0" i="1" smtClean="0">
                                            <a:latin typeface="Cambria Math" panose="02040503050406030204" pitchFamily="18" charset="0"/>
                                          </a:rPr>
                                          <m:t>𝑖𝑚𝑔</m:t>
                                        </m:r>
                                      </m:lim>
                                    </m:limLow>
                                  </m:fName>
                                  <m:e>
                                    <m:nary>
                                      <m:naryPr>
                                        <m:chr m:val="∑"/>
                                        <m:supHide m:val="on"/>
                                        <m:ctrlPr>
                                          <a:rPr lang="en-AU" sz="2400" b="0" i="1" smtClean="0">
                                            <a:latin typeface="Cambria Math" panose="02040503050406030204" pitchFamily="18" charset="0"/>
                                          </a:rPr>
                                        </m:ctrlPr>
                                      </m:naryPr>
                                      <m:sub>
                                        <m:r>
                                          <m:rPr>
                                            <m:brk m:alnAt="7"/>
                                          </m:rPr>
                                          <a:rPr lang="en-AU" sz="2400" b="0" i="1" smtClean="0">
                                            <a:latin typeface="Cambria Math" panose="02040503050406030204" pitchFamily="18" charset="0"/>
                                          </a:rPr>
                                          <m:t>𝑥</m:t>
                                        </m:r>
                                        <m:r>
                                          <a:rPr lang="en-AU" sz="2400" b="0" i="1" smtClean="0">
                                            <a:latin typeface="Cambria Math" panose="02040503050406030204" pitchFamily="18" charset="0"/>
                                          </a:rPr>
                                          <m:t>,</m:t>
                                        </m:r>
                                        <m:r>
                                          <a:rPr lang="en-AU" sz="2400" b="0" i="1" smtClean="0">
                                            <a:latin typeface="Cambria Math" panose="02040503050406030204" pitchFamily="18" charset="0"/>
                                          </a:rPr>
                                          <m:t>𝑦</m:t>
                                        </m:r>
                                      </m:sub>
                                      <m:sup/>
                                      <m:e>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h</m:t>
                                            </m:r>
                                          </m:e>
                                          <m:sub>
                                            <m:r>
                                              <a:rPr lang="en-AU" sz="2400" b="0" i="1" smtClean="0">
                                                <a:latin typeface="Cambria Math" panose="02040503050406030204" pitchFamily="18" charset="0"/>
                                              </a:rPr>
                                              <m:t>𝑛</m:t>
                                            </m:r>
                                            <m:r>
                                              <a:rPr lang="en-AU" sz="2400" b="0" i="1" smtClean="0">
                                                <a:latin typeface="Cambria Math" panose="02040503050406030204" pitchFamily="18" charset="0"/>
                                              </a:rPr>
                                              <m:t>,</m:t>
                                            </m:r>
                                            <m:r>
                                              <a:rPr lang="en-AU" sz="2400" b="0" i="1" smtClean="0">
                                                <a:latin typeface="Cambria Math" panose="02040503050406030204" pitchFamily="18" charset="0"/>
                                              </a:rPr>
                                              <m:t>𝑥</m:t>
                                            </m:r>
                                            <m:r>
                                              <a:rPr lang="en-AU" sz="2400" b="0" i="1" smtClean="0">
                                                <a:latin typeface="Cambria Math" panose="02040503050406030204" pitchFamily="18" charset="0"/>
                                              </a:rPr>
                                              <m:t>,</m:t>
                                            </m:r>
                                            <m:r>
                                              <a:rPr lang="en-AU" sz="2400" b="0" i="1" smtClean="0">
                                                <a:latin typeface="Cambria Math" panose="02040503050406030204" pitchFamily="18" charset="0"/>
                                              </a:rPr>
                                              <m:t>𝑦</m:t>
                                            </m:r>
                                            <m:r>
                                              <a:rPr lang="en-AU" sz="2400" b="0" i="1" smtClean="0">
                                                <a:latin typeface="Cambria Math" panose="02040503050406030204" pitchFamily="18" charset="0"/>
                                              </a:rPr>
                                              <m:t>,</m:t>
                                            </m:r>
                                            <m:r>
                                              <a:rPr lang="en-AU" sz="2400" b="0" i="1" smtClean="0">
                                                <a:latin typeface="Cambria Math" panose="02040503050406030204" pitchFamily="18" charset="0"/>
                                              </a:rPr>
                                              <m:t>𝑧</m:t>
                                            </m:r>
                                          </m:sub>
                                        </m:sSub>
                                        <m:d>
                                          <m:dPr>
                                            <m:ctrlPr>
                                              <a:rPr lang="en-AU" sz="2400" b="0" i="1" smtClean="0">
                                                <a:latin typeface="Cambria Math" panose="02040503050406030204" pitchFamily="18" charset="0"/>
                                              </a:rPr>
                                            </m:ctrlPr>
                                          </m:dPr>
                                          <m:e>
                                            <m:r>
                                              <a:rPr lang="en-AU" sz="2400" b="0" i="1" smtClean="0">
                                                <a:latin typeface="Cambria Math" panose="02040503050406030204" pitchFamily="18" charset="0"/>
                                              </a:rPr>
                                              <m:t>𝑖𝑚𝑔</m:t>
                                            </m:r>
                                          </m:e>
                                        </m:d>
                                      </m:e>
                                    </m:nary>
                                  </m:e>
                                </m:func>
                              </m:oMath>
                            </m:oMathPara>
                          </a14:m>
                          <a:endParaRPr lang="en-AU" sz="2400" b="0" dirty="0"/>
                        </a:p>
                      </a:txBody>
                      <a:tcPr anchor="ctr"/>
                    </a:tc>
                    <a:extLst>
                      <a:ext uri="{0D108BD9-81ED-4DB2-BD59-A6C34878D82A}">
                        <a16:rowId xmlns:a16="http://schemas.microsoft.com/office/drawing/2014/main" val="10000"/>
                      </a:ext>
                    </a:extLst>
                  </a:tr>
                </a:tbl>
              </a:graphicData>
            </a:graphic>
          </p:graphicFrame>
        </mc:Choice>
        <mc:Fallback xmlns="">
          <p:graphicFrame>
            <p:nvGraphicFramePr>
              <p:cNvPr id="8" name="Table 7">
                <a:extLst>
                  <a:ext uri="{FF2B5EF4-FFF2-40B4-BE49-F238E27FC236}">
                    <a16:creationId xmlns:a16="http://schemas.microsoft.com/office/drawing/2014/main" id="{9F726B7C-5E91-4CF3-AC7B-CB8D845BD479}"/>
                  </a:ext>
                </a:extLst>
              </p:cNvPr>
              <p:cNvGraphicFramePr>
                <a:graphicFrameLocks noGrp="1"/>
              </p:cNvGraphicFramePr>
              <p:nvPr>
                <p:extLst>
                  <p:ext uri="{D42A27DB-BD31-4B8C-83A1-F6EECF244321}">
                    <p14:modId xmlns:p14="http://schemas.microsoft.com/office/powerpoint/2010/main" val="3496955178"/>
                  </p:ext>
                </p:extLst>
              </p:nvPr>
            </p:nvGraphicFramePr>
            <p:xfrm>
              <a:off x="1052157" y="4802981"/>
              <a:ext cx="4672054" cy="1096010"/>
            </p:xfrm>
            <a:graphic>
              <a:graphicData uri="http://schemas.openxmlformats.org/drawingml/2006/table">
                <a:tbl>
                  <a:tblPr firstRow="1" bandRow="1">
                    <a:tableStyleId>{69CF1AB2-1976-4502-BF36-3FF5EA218861}</a:tableStyleId>
                  </a:tblPr>
                  <a:tblGrid>
                    <a:gridCol w="4672054">
                      <a:extLst>
                        <a:ext uri="{9D8B030D-6E8A-4147-A177-3AD203B41FA5}">
                          <a16:colId xmlns:a16="http://schemas.microsoft.com/office/drawing/2014/main" val="20000"/>
                        </a:ext>
                      </a:extLst>
                    </a:gridCol>
                  </a:tblGrid>
                  <a:tr h="1096010">
                    <a:tc>
                      <a:txBody>
                        <a:bodyPr/>
                        <a:lstStyle/>
                        <a:p>
                          <a:endParaRPr lang="en-US"/>
                        </a:p>
                      </a:txBody>
                      <a:tcPr anchor="ctr">
                        <a:blipFill>
                          <a:blip r:embed="rId3"/>
                          <a:stretch>
                            <a:fillRect l="-130" t="-552" r="-260" b="-1105"/>
                          </a:stretch>
                        </a:blipFill>
                      </a:tcPr>
                    </a:tc>
                    <a:extLst>
                      <a:ext uri="{0D108BD9-81ED-4DB2-BD59-A6C34878D82A}">
                        <a16:rowId xmlns:a16="http://schemas.microsoft.com/office/drawing/2014/main" val="10000"/>
                      </a:ext>
                    </a:extLst>
                  </a:tr>
                </a:tbl>
              </a:graphicData>
            </a:graphic>
          </p:graphicFrame>
        </mc:Fallback>
      </mc:AlternateContent>
      <p:grpSp>
        <p:nvGrpSpPr>
          <p:cNvPr id="12" name="Group 11">
            <a:extLst>
              <a:ext uri="{FF2B5EF4-FFF2-40B4-BE49-F238E27FC236}">
                <a16:creationId xmlns:a16="http://schemas.microsoft.com/office/drawing/2014/main" id="{2CFA20B8-89A6-47A1-94B0-C8EDA3C8D08A}"/>
              </a:ext>
            </a:extLst>
          </p:cNvPr>
          <p:cNvGrpSpPr/>
          <p:nvPr/>
        </p:nvGrpSpPr>
        <p:grpSpPr>
          <a:xfrm>
            <a:off x="6544825" y="2207388"/>
            <a:ext cx="5171552" cy="3317592"/>
            <a:chOff x="6524729" y="2177243"/>
            <a:chExt cx="5171552" cy="3317592"/>
          </a:xfrm>
        </p:grpSpPr>
        <p:pic>
          <p:nvPicPr>
            <p:cNvPr id="7" name="Picture 6">
              <a:extLst>
                <a:ext uri="{FF2B5EF4-FFF2-40B4-BE49-F238E27FC236}">
                  <a16:creationId xmlns:a16="http://schemas.microsoft.com/office/drawing/2014/main" id="{0C6E0D79-AFFB-407C-B643-3DE2ED722F8A}"/>
                </a:ext>
              </a:extLst>
            </p:cNvPr>
            <p:cNvPicPr>
              <a:picLocks noChangeAspect="1"/>
            </p:cNvPicPr>
            <p:nvPr/>
          </p:nvPicPr>
          <p:blipFill>
            <a:blip r:embed="rId4"/>
            <a:stretch>
              <a:fillRect/>
            </a:stretch>
          </p:blipFill>
          <p:spPr>
            <a:xfrm>
              <a:off x="6524729" y="2596575"/>
              <a:ext cx="5171552" cy="2585776"/>
            </a:xfrm>
            <a:prstGeom prst="rect">
              <a:avLst/>
            </a:prstGeom>
          </p:spPr>
        </p:pic>
        <p:sp>
          <p:nvSpPr>
            <p:cNvPr id="9" name="TextBox 8">
              <a:extLst>
                <a:ext uri="{FF2B5EF4-FFF2-40B4-BE49-F238E27FC236}">
                  <a16:creationId xmlns:a16="http://schemas.microsoft.com/office/drawing/2014/main" id="{A3BD3DA4-C9CD-40DB-ACA0-3B25C8211AAF}"/>
                </a:ext>
              </a:extLst>
            </p:cNvPr>
            <p:cNvSpPr txBox="1"/>
            <p:nvPr/>
          </p:nvSpPr>
          <p:spPr>
            <a:xfrm>
              <a:off x="6672106" y="2181994"/>
              <a:ext cx="2544398" cy="369332"/>
            </a:xfrm>
            <a:prstGeom prst="rect">
              <a:avLst/>
            </a:prstGeom>
            <a:noFill/>
          </p:spPr>
          <p:txBody>
            <a:bodyPr wrap="square" rtlCol="0">
              <a:spAutoFit/>
            </a:bodyPr>
            <a:lstStyle/>
            <a:p>
              <a:pPr algn="ctr"/>
              <a:r>
                <a:rPr lang="en-AU" b="1" dirty="0">
                  <a:solidFill>
                    <a:srgbClr val="C00000"/>
                  </a:solidFill>
                </a:rPr>
                <a:t>Maximising </a:t>
              </a:r>
            </a:p>
          </p:txBody>
        </p:sp>
        <p:sp>
          <p:nvSpPr>
            <p:cNvPr id="10" name="TextBox 9">
              <a:extLst>
                <a:ext uri="{FF2B5EF4-FFF2-40B4-BE49-F238E27FC236}">
                  <a16:creationId xmlns:a16="http://schemas.microsoft.com/office/drawing/2014/main" id="{693BEDB1-F3DD-43C5-AB02-5BDFE531D3F4}"/>
                </a:ext>
              </a:extLst>
            </p:cNvPr>
            <p:cNvSpPr txBox="1"/>
            <p:nvPr/>
          </p:nvSpPr>
          <p:spPr>
            <a:xfrm>
              <a:off x="9110505" y="2177243"/>
              <a:ext cx="2544398" cy="369332"/>
            </a:xfrm>
            <a:prstGeom prst="rect">
              <a:avLst/>
            </a:prstGeom>
            <a:noFill/>
          </p:spPr>
          <p:txBody>
            <a:bodyPr wrap="square" rtlCol="0">
              <a:spAutoFit/>
            </a:bodyPr>
            <a:lstStyle/>
            <a:p>
              <a:pPr algn="ctr"/>
              <a:r>
                <a:rPr lang="en-AU" b="1" dirty="0">
                  <a:solidFill>
                    <a:srgbClr val="C00000"/>
                  </a:solidFill>
                </a:rPr>
                <a:t>Minimising</a:t>
              </a:r>
            </a:p>
          </p:txBody>
        </p:sp>
        <p:sp>
          <p:nvSpPr>
            <p:cNvPr id="11" name="TextBox 10">
              <a:extLst>
                <a:ext uri="{FF2B5EF4-FFF2-40B4-BE49-F238E27FC236}">
                  <a16:creationId xmlns:a16="http://schemas.microsoft.com/office/drawing/2014/main" id="{9135B4E4-F351-455F-AE3F-B0D1910FF16A}"/>
                </a:ext>
              </a:extLst>
            </p:cNvPr>
            <p:cNvSpPr txBox="1"/>
            <p:nvPr/>
          </p:nvSpPr>
          <p:spPr>
            <a:xfrm>
              <a:off x="6524729" y="5202447"/>
              <a:ext cx="5171552" cy="292388"/>
            </a:xfrm>
            <a:prstGeom prst="rect">
              <a:avLst/>
            </a:prstGeom>
            <a:noFill/>
          </p:spPr>
          <p:txBody>
            <a:bodyPr wrap="square" rtlCol="0">
              <a:spAutoFit/>
            </a:bodyPr>
            <a:lstStyle/>
            <a:p>
              <a:pPr algn="ctr"/>
              <a:r>
                <a:rPr lang="en-AU" sz="1300" dirty="0"/>
                <a:t>Activations from Inception V1 neuron 484 from layer mixed4d pre </a:t>
              </a:r>
              <a:r>
                <a:rPr lang="en-AU" sz="1300" dirty="0" err="1"/>
                <a:t>Relu</a:t>
              </a:r>
              <a:endParaRPr lang="en-AU" sz="1300" dirty="0"/>
            </a:p>
          </p:txBody>
        </p:sp>
      </p:grpSp>
    </p:spTree>
    <p:extLst>
      <p:ext uri="{BB962C8B-B14F-4D97-AF65-F5344CB8AC3E}">
        <p14:creationId xmlns:p14="http://schemas.microsoft.com/office/powerpoint/2010/main" val="4136180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66311C-36F8-4D9B-A9C2-BF0E4F734F25}"/>
              </a:ext>
            </a:extLst>
          </p:cNvPr>
          <p:cNvSpPr>
            <a:spLocks noGrp="1"/>
          </p:cNvSpPr>
          <p:nvPr>
            <p:ph idx="1"/>
          </p:nvPr>
        </p:nvSpPr>
        <p:spPr/>
        <p:txBody>
          <a:bodyPr/>
          <a:lstStyle/>
          <a:p>
            <a:r>
              <a:rPr lang="en-AU" b="1" dirty="0">
                <a:solidFill>
                  <a:schemeClr val="accent2"/>
                </a:solidFill>
              </a:rPr>
              <a:t>Key steps in Feature Visualisation</a:t>
            </a:r>
          </a:p>
          <a:p>
            <a:pPr lvl="1"/>
            <a:r>
              <a:rPr lang="en-AU" dirty="0"/>
              <a:t>Start from random noise</a:t>
            </a:r>
          </a:p>
          <a:p>
            <a:pPr lvl="1"/>
            <a:r>
              <a:rPr lang="en-AU" dirty="0"/>
              <a:t>Place constraints on the update</a:t>
            </a:r>
          </a:p>
          <a:p>
            <a:pPr lvl="2"/>
            <a:r>
              <a:rPr lang="en-AU" dirty="0"/>
              <a:t> Ensure that only small changes are allowed</a:t>
            </a:r>
          </a:p>
          <a:p>
            <a:pPr lvl="1"/>
            <a:r>
              <a:rPr lang="en-AU" dirty="0"/>
              <a:t>Apply steps to reduce noise in updates</a:t>
            </a:r>
          </a:p>
          <a:p>
            <a:pPr lvl="2"/>
            <a:r>
              <a:rPr lang="en-AU" dirty="0"/>
              <a:t>Jittering, rotation or scaling to the image</a:t>
            </a:r>
          </a:p>
          <a:p>
            <a:endParaRPr lang="en-AU" dirty="0"/>
          </a:p>
        </p:txBody>
      </p:sp>
      <p:sp>
        <p:nvSpPr>
          <p:cNvPr id="3" name="Slide Number Placeholder 2">
            <a:extLst>
              <a:ext uri="{FF2B5EF4-FFF2-40B4-BE49-F238E27FC236}">
                <a16:creationId xmlns:a16="http://schemas.microsoft.com/office/drawing/2014/main" id="{14381373-4A1A-4722-80C5-AB8B3087D86C}"/>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84</a:t>
            </a:fld>
            <a:endParaRPr lang="de-DE" altLang="de-DE" dirty="0">
              <a:solidFill>
                <a:srgbClr val="000000"/>
              </a:solidFill>
            </a:endParaRPr>
          </a:p>
        </p:txBody>
      </p:sp>
      <p:sp>
        <p:nvSpPr>
          <p:cNvPr id="4" name="Title 3">
            <a:extLst>
              <a:ext uri="{FF2B5EF4-FFF2-40B4-BE49-F238E27FC236}">
                <a16:creationId xmlns:a16="http://schemas.microsoft.com/office/drawing/2014/main" id="{BC5F9773-356E-43D1-94C9-25D4D1A61AB7}"/>
              </a:ext>
            </a:extLst>
          </p:cNvPr>
          <p:cNvSpPr>
            <a:spLocks noGrp="1"/>
          </p:cNvSpPr>
          <p:nvPr>
            <p:ph type="title"/>
          </p:nvPr>
        </p:nvSpPr>
        <p:spPr/>
        <p:txBody>
          <a:bodyPr/>
          <a:lstStyle/>
          <a:p>
            <a:r>
              <a:rPr lang="en-AU" dirty="0"/>
              <a:t>Neural Network Interpretation</a:t>
            </a:r>
          </a:p>
        </p:txBody>
      </p:sp>
      <p:pic>
        <p:nvPicPr>
          <p:cNvPr id="5" name="Picture 4">
            <a:extLst>
              <a:ext uri="{FF2B5EF4-FFF2-40B4-BE49-F238E27FC236}">
                <a16:creationId xmlns:a16="http://schemas.microsoft.com/office/drawing/2014/main" id="{A84D4980-07C5-439C-9AE8-D714FE7A127C}"/>
              </a:ext>
            </a:extLst>
          </p:cNvPr>
          <p:cNvPicPr>
            <a:picLocks noChangeAspect="1"/>
          </p:cNvPicPr>
          <p:nvPr/>
        </p:nvPicPr>
        <p:blipFill>
          <a:blip r:embed="rId2"/>
          <a:stretch>
            <a:fillRect/>
          </a:stretch>
        </p:blipFill>
        <p:spPr>
          <a:xfrm>
            <a:off x="2354985" y="4387782"/>
            <a:ext cx="7482030" cy="1789181"/>
          </a:xfrm>
          <a:prstGeom prst="rect">
            <a:avLst/>
          </a:prstGeom>
        </p:spPr>
      </p:pic>
    </p:spTree>
    <p:extLst>
      <p:ext uri="{BB962C8B-B14F-4D97-AF65-F5344CB8AC3E}">
        <p14:creationId xmlns:p14="http://schemas.microsoft.com/office/powerpoint/2010/main" val="4480191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9E4917-6CF6-46EF-B56F-2F96EADF72B4}"/>
              </a:ext>
            </a:extLst>
          </p:cNvPr>
          <p:cNvSpPr>
            <a:spLocks noGrp="1"/>
          </p:cNvSpPr>
          <p:nvPr>
            <p:ph idx="1"/>
          </p:nvPr>
        </p:nvSpPr>
        <p:spPr>
          <a:xfrm>
            <a:off x="1271463" y="1240221"/>
            <a:ext cx="9972641" cy="4936742"/>
          </a:xfrm>
        </p:spPr>
        <p:txBody>
          <a:bodyPr/>
          <a:lstStyle/>
          <a:p>
            <a:r>
              <a:rPr lang="en-AU" b="1" dirty="0">
                <a:solidFill>
                  <a:schemeClr val="accent2"/>
                </a:solidFill>
              </a:rPr>
              <a:t>Advantages of Visualisation</a:t>
            </a:r>
          </a:p>
          <a:p>
            <a:pPr lvl="1"/>
            <a:r>
              <a:rPr lang="en-AU" dirty="0"/>
              <a:t>Unique insights into the learning process of neural networks </a:t>
            </a:r>
          </a:p>
          <a:p>
            <a:pPr lvl="1"/>
            <a:r>
              <a:rPr lang="en-AU" dirty="0"/>
              <a:t>Can be used to explain which pixels were important for the classification</a:t>
            </a:r>
          </a:p>
          <a:p>
            <a:r>
              <a:rPr lang="en-AU" b="1" dirty="0">
                <a:solidFill>
                  <a:srgbClr val="C00000"/>
                </a:solidFill>
              </a:rPr>
              <a:t>Disadvantages of Visualisation</a:t>
            </a:r>
          </a:p>
          <a:p>
            <a:pPr lvl="1"/>
            <a:r>
              <a:rPr lang="en-AU" dirty="0"/>
              <a:t>Many feature visualization images are simply not interpretable</a:t>
            </a:r>
          </a:p>
          <a:p>
            <a:pPr lvl="1"/>
            <a:r>
              <a:rPr lang="en-AU" dirty="0"/>
              <a:t>Illusion of </a:t>
            </a:r>
            <a:r>
              <a:rPr lang="en-AU" dirty="0" err="1"/>
              <a:t>explainability</a:t>
            </a:r>
            <a:endParaRPr lang="en-AU" dirty="0"/>
          </a:p>
          <a:p>
            <a:pPr lvl="2"/>
            <a:r>
              <a:rPr lang="en-AU" dirty="0"/>
              <a:t>They offer no real insight into the working of the neural network</a:t>
            </a:r>
          </a:p>
          <a:p>
            <a:pPr lvl="2"/>
            <a:r>
              <a:rPr lang="en-AU" dirty="0"/>
              <a:t>The neurons interact in a highly complex manner, we still cannot infer these interactions from observing when certain neurons activate</a:t>
            </a:r>
          </a:p>
          <a:p>
            <a:pPr lvl="2"/>
            <a:endParaRPr lang="en-AU" dirty="0"/>
          </a:p>
        </p:txBody>
      </p:sp>
      <p:sp>
        <p:nvSpPr>
          <p:cNvPr id="3" name="Slide Number Placeholder 2">
            <a:extLst>
              <a:ext uri="{FF2B5EF4-FFF2-40B4-BE49-F238E27FC236}">
                <a16:creationId xmlns:a16="http://schemas.microsoft.com/office/drawing/2014/main" id="{E75C86E7-8FF1-4FDB-A1A3-704DAF64975C}"/>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85</a:t>
            </a:fld>
            <a:endParaRPr lang="de-DE" altLang="de-DE" dirty="0">
              <a:solidFill>
                <a:srgbClr val="000000"/>
              </a:solidFill>
            </a:endParaRPr>
          </a:p>
        </p:txBody>
      </p:sp>
      <p:sp>
        <p:nvSpPr>
          <p:cNvPr id="4" name="Title 3">
            <a:extLst>
              <a:ext uri="{FF2B5EF4-FFF2-40B4-BE49-F238E27FC236}">
                <a16:creationId xmlns:a16="http://schemas.microsoft.com/office/drawing/2014/main" id="{68A1EE27-320B-4634-B53E-9082299CED75}"/>
              </a:ext>
            </a:extLst>
          </p:cNvPr>
          <p:cNvSpPr>
            <a:spLocks noGrp="1"/>
          </p:cNvSpPr>
          <p:nvPr>
            <p:ph type="title"/>
          </p:nvPr>
        </p:nvSpPr>
        <p:spPr/>
        <p:txBody>
          <a:bodyPr/>
          <a:lstStyle/>
          <a:p>
            <a:r>
              <a:rPr lang="en-AU" dirty="0"/>
              <a:t>Neural Network Interpretation</a:t>
            </a:r>
          </a:p>
        </p:txBody>
      </p:sp>
    </p:spTree>
    <p:extLst>
      <p:ext uri="{BB962C8B-B14F-4D97-AF65-F5344CB8AC3E}">
        <p14:creationId xmlns:p14="http://schemas.microsoft.com/office/powerpoint/2010/main" val="5372393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ED01A-5710-4F5C-8F94-6E43BFA3DABF}"/>
              </a:ext>
            </a:extLst>
          </p:cNvPr>
          <p:cNvSpPr>
            <a:spLocks noGrp="1"/>
          </p:cNvSpPr>
          <p:nvPr>
            <p:ph idx="1"/>
          </p:nvPr>
        </p:nvSpPr>
        <p:spPr/>
        <p:txBody>
          <a:bodyPr/>
          <a:lstStyle/>
          <a:p>
            <a:r>
              <a:rPr lang="en-AU" dirty="0">
                <a:solidFill>
                  <a:schemeClr val="bg1">
                    <a:lumMod val="65000"/>
                  </a:schemeClr>
                </a:solidFill>
              </a:rPr>
              <a:t>Definitions</a:t>
            </a:r>
          </a:p>
          <a:p>
            <a:r>
              <a:rPr lang="en-AU" dirty="0">
                <a:solidFill>
                  <a:schemeClr val="bg1">
                    <a:lumMod val="65000"/>
                  </a:schemeClr>
                </a:solidFill>
              </a:rPr>
              <a:t>Importance of Interpretability</a:t>
            </a:r>
          </a:p>
          <a:p>
            <a:r>
              <a:rPr lang="en-AU" dirty="0">
                <a:solidFill>
                  <a:schemeClr val="bg1">
                    <a:lumMod val="65000"/>
                  </a:schemeClr>
                </a:solidFill>
              </a:rPr>
              <a:t>Taxonomy of Methods</a:t>
            </a:r>
          </a:p>
          <a:p>
            <a:r>
              <a:rPr lang="en-AU" dirty="0">
                <a:solidFill>
                  <a:schemeClr val="bg1">
                    <a:lumMod val="65000"/>
                  </a:schemeClr>
                </a:solidFill>
              </a:rPr>
              <a:t>Interpretable Models</a:t>
            </a:r>
          </a:p>
          <a:p>
            <a:r>
              <a:rPr lang="en-AU" dirty="0">
                <a:solidFill>
                  <a:schemeClr val="bg1">
                    <a:lumMod val="65000"/>
                  </a:schemeClr>
                </a:solidFill>
              </a:rPr>
              <a:t>Model-Agnostic Methods</a:t>
            </a:r>
          </a:p>
          <a:p>
            <a:r>
              <a:rPr lang="en-AU" dirty="0">
                <a:solidFill>
                  <a:schemeClr val="bg1">
                    <a:lumMod val="65000"/>
                  </a:schemeClr>
                </a:solidFill>
              </a:rPr>
              <a:t>Example-based Explanations </a:t>
            </a:r>
          </a:p>
          <a:p>
            <a:r>
              <a:rPr lang="en-AU" dirty="0">
                <a:solidFill>
                  <a:schemeClr val="bg1">
                    <a:lumMod val="65000"/>
                  </a:schemeClr>
                </a:solidFill>
              </a:rPr>
              <a:t>Neural Network Interpretation</a:t>
            </a:r>
          </a:p>
          <a:p>
            <a:r>
              <a:rPr lang="en-AU" dirty="0"/>
              <a:t>Where to next?</a:t>
            </a:r>
          </a:p>
        </p:txBody>
      </p:sp>
      <p:sp>
        <p:nvSpPr>
          <p:cNvPr id="3" name="Slide Number Placeholder 2">
            <a:extLst>
              <a:ext uri="{FF2B5EF4-FFF2-40B4-BE49-F238E27FC236}">
                <a16:creationId xmlns:a16="http://schemas.microsoft.com/office/drawing/2014/main" id="{2FA01603-CAE7-43E1-AA9F-63DF56C66D16}"/>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86</a:t>
            </a:fld>
            <a:endParaRPr lang="de-DE" altLang="de-DE" dirty="0">
              <a:solidFill>
                <a:srgbClr val="000000"/>
              </a:solidFill>
            </a:endParaRPr>
          </a:p>
        </p:txBody>
      </p:sp>
      <p:sp>
        <p:nvSpPr>
          <p:cNvPr id="4" name="Title 3">
            <a:extLst>
              <a:ext uri="{FF2B5EF4-FFF2-40B4-BE49-F238E27FC236}">
                <a16:creationId xmlns:a16="http://schemas.microsoft.com/office/drawing/2014/main" id="{EEEAE7A5-AE62-484A-B033-64954E691413}"/>
              </a:ext>
            </a:extLst>
          </p:cNvPr>
          <p:cNvSpPr>
            <a:spLocks noGrp="1"/>
          </p:cNvSpPr>
          <p:nvPr>
            <p:ph type="title"/>
          </p:nvPr>
        </p:nvSpPr>
        <p:spPr/>
        <p:txBody>
          <a:bodyPr/>
          <a:lstStyle/>
          <a:p>
            <a:r>
              <a:rPr lang="en-AU" dirty="0"/>
              <a:t>Overview</a:t>
            </a:r>
          </a:p>
        </p:txBody>
      </p:sp>
      <p:pic>
        <p:nvPicPr>
          <p:cNvPr id="5" name="Picture 4">
            <a:extLst>
              <a:ext uri="{FF2B5EF4-FFF2-40B4-BE49-F238E27FC236}">
                <a16:creationId xmlns:a16="http://schemas.microsoft.com/office/drawing/2014/main" id="{ED126D5E-92B5-482F-9F5A-079CE1B0A5DC}"/>
              </a:ext>
            </a:extLst>
          </p:cNvPr>
          <p:cNvPicPr>
            <a:picLocks noChangeAspect="1"/>
          </p:cNvPicPr>
          <p:nvPr/>
        </p:nvPicPr>
        <p:blipFill>
          <a:blip r:embed="rId2"/>
          <a:stretch>
            <a:fillRect/>
          </a:stretch>
        </p:blipFill>
        <p:spPr>
          <a:xfrm>
            <a:off x="7666892" y="1471002"/>
            <a:ext cx="3906296" cy="2197292"/>
          </a:xfrm>
          <a:prstGeom prst="rect">
            <a:avLst/>
          </a:prstGeom>
        </p:spPr>
      </p:pic>
      <p:pic>
        <p:nvPicPr>
          <p:cNvPr id="6" name="Picture 5">
            <a:extLst>
              <a:ext uri="{FF2B5EF4-FFF2-40B4-BE49-F238E27FC236}">
                <a16:creationId xmlns:a16="http://schemas.microsoft.com/office/drawing/2014/main" id="{72A438EE-66BD-4185-9ACC-92DA33862DBD}"/>
              </a:ext>
            </a:extLst>
          </p:cNvPr>
          <p:cNvPicPr>
            <a:picLocks noChangeAspect="1"/>
          </p:cNvPicPr>
          <p:nvPr/>
        </p:nvPicPr>
        <p:blipFill>
          <a:blip r:embed="rId3"/>
          <a:stretch>
            <a:fillRect/>
          </a:stretch>
        </p:blipFill>
        <p:spPr>
          <a:xfrm>
            <a:off x="7666892" y="3776864"/>
            <a:ext cx="3906296" cy="2197292"/>
          </a:xfrm>
          <a:prstGeom prst="rect">
            <a:avLst/>
          </a:prstGeom>
        </p:spPr>
      </p:pic>
      <p:sp>
        <p:nvSpPr>
          <p:cNvPr id="7" name="TextBox 6">
            <a:extLst>
              <a:ext uri="{FF2B5EF4-FFF2-40B4-BE49-F238E27FC236}">
                <a16:creationId xmlns:a16="http://schemas.microsoft.com/office/drawing/2014/main" id="{FE8F99C7-51AA-40B8-93FD-DB61CC84DA36}"/>
              </a:ext>
            </a:extLst>
          </p:cNvPr>
          <p:cNvSpPr txBox="1"/>
          <p:nvPr/>
        </p:nvSpPr>
        <p:spPr>
          <a:xfrm>
            <a:off x="8869680" y="1018903"/>
            <a:ext cx="3283130" cy="276999"/>
          </a:xfrm>
          <a:prstGeom prst="rect">
            <a:avLst/>
          </a:prstGeom>
          <a:noFill/>
        </p:spPr>
        <p:txBody>
          <a:bodyPr wrap="square" rtlCol="0">
            <a:spAutoFit/>
          </a:bodyPr>
          <a:lstStyle/>
          <a:p>
            <a:pPr algn="r"/>
            <a:r>
              <a:rPr lang="en-AU" sz="1200" dirty="0"/>
              <a:t>Image Source: </a:t>
            </a:r>
            <a:r>
              <a:rPr lang="en-AU" sz="1200" dirty="0">
                <a:hlinkClick r:id="rId4"/>
              </a:rPr>
              <a:t>https://www.linkedin.com</a:t>
            </a:r>
            <a:endParaRPr lang="en-AU" sz="1200" dirty="0"/>
          </a:p>
        </p:txBody>
      </p:sp>
    </p:spTree>
    <p:extLst>
      <p:ext uri="{BB962C8B-B14F-4D97-AF65-F5344CB8AC3E}">
        <p14:creationId xmlns:p14="http://schemas.microsoft.com/office/powerpoint/2010/main" val="9419269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28E248-A67F-4183-9655-3EA69773D64A}"/>
              </a:ext>
            </a:extLst>
          </p:cNvPr>
          <p:cNvSpPr>
            <a:spLocks noGrp="1"/>
          </p:cNvSpPr>
          <p:nvPr>
            <p:ph idx="1"/>
          </p:nvPr>
        </p:nvSpPr>
        <p:spPr/>
        <p:txBody>
          <a:bodyPr/>
          <a:lstStyle/>
          <a:p>
            <a:r>
              <a:rPr lang="en-AU" b="1" dirty="0">
                <a:solidFill>
                  <a:schemeClr val="accent2"/>
                </a:solidFill>
              </a:rPr>
              <a:t> Think about interpretability early on in system design</a:t>
            </a:r>
          </a:p>
          <a:p>
            <a:pPr lvl="1"/>
            <a:r>
              <a:rPr lang="en-AU" dirty="0"/>
              <a:t>Do we really need a learning model to make the decisions and an explanation model to provide explanations?</a:t>
            </a:r>
          </a:p>
          <a:p>
            <a:pPr lvl="1"/>
            <a:r>
              <a:rPr lang="en-AU" dirty="0"/>
              <a:t>Greater trust in just having the one system</a:t>
            </a:r>
          </a:p>
          <a:p>
            <a:pPr lvl="1"/>
            <a:r>
              <a:rPr lang="en-AU" dirty="0">
                <a:solidFill>
                  <a:srgbClr val="C00000"/>
                </a:solidFill>
              </a:rPr>
              <a:t>Current dilemma: </a:t>
            </a:r>
          </a:p>
          <a:p>
            <a:pPr lvl="2"/>
            <a:r>
              <a:rPr lang="en-AU" dirty="0"/>
              <a:t>Blackbox models cannot be avoided because the problems we want to solve are complex and non-linear. </a:t>
            </a:r>
          </a:p>
          <a:p>
            <a:pPr lvl="2"/>
            <a:r>
              <a:rPr lang="en-AU" dirty="0"/>
              <a:t>If simpler models were used, there will be a trade-off in performance (for </a:t>
            </a:r>
            <a:r>
              <a:rPr lang="en-AU" dirty="0" err="1"/>
              <a:t>explainability</a:t>
            </a:r>
            <a:r>
              <a:rPr lang="en-AU" dirty="0"/>
              <a:t>) which we don’t want</a:t>
            </a:r>
          </a:p>
          <a:p>
            <a:pPr lvl="1"/>
            <a:r>
              <a:rPr lang="en-AU" dirty="0">
                <a:solidFill>
                  <a:schemeClr val="accent1">
                    <a:lumMod val="50000"/>
                  </a:schemeClr>
                </a:solidFill>
              </a:rPr>
              <a:t>Solution: </a:t>
            </a:r>
            <a:r>
              <a:rPr lang="en-AU" dirty="0"/>
              <a:t>incorporate </a:t>
            </a:r>
            <a:r>
              <a:rPr lang="en-AU" dirty="0" err="1"/>
              <a:t>explainabiltiy</a:t>
            </a:r>
            <a:r>
              <a:rPr lang="en-AU" dirty="0"/>
              <a:t> into design of AI solution</a:t>
            </a:r>
          </a:p>
        </p:txBody>
      </p:sp>
      <p:sp>
        <p:nvSpPr>
          <p:cNvPr id="3" name="Slide Number Placeholder 2">
            <a:extLst>
              <a:ext uri="{FF2B5EF4-FFF2-40B4-BE49-F238E27FC236}">
                <a16:creationId xmlns:a16="http://schemas.microsoft.com/office/drawing/2014/main" id="{4F054CDF-953A-49C0-A427-74FFB3CD6C57}"/>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87</a:t>
            </a:fld>
            <a:endParaRPr lang="de-DE" altLang="de-DE" dirty="0">
              <a:solidFill>
                <a:srgbClr val="000000"/>
              </a:solidFill>
            </a:endParaRPr>
          </a:p>
        </p:txBody>
      </p:sp>
      <p:sp>
        <p:nvSpPr>
          <p:cNvPr id="4" name="Title 3">
            <a:extLst>
              <a:ext uri="{FF2B5EF4-FFF2-40B4-BE49-F238E27FC236}">
                <a16:creationId xmlns:a16="http://schemas.microsoft.com/office/drawing/2014/main" id="{27E0F269-E714-4375-B69D-DA13E81FF737}"/>
              </a:ext>
            </a:extLst>
          </p:cNvPr>
          <p:cNvSpPr>
            <a:spLocks noGrp="1"/>
          </p:cNvSpPr>
          <p:nvPr>
            <p:ph type="title"/>
          </p:nvPr>
        </p:nvSpPr>
        <p:spPr/>
        <p:txBody>
          <a:bodyPr/>
          <a:lstStyle/>
          <a:p>
            <a:r>
              <a:rPr lang="en-AU" dirty="0"/>
              <a:t>Where to next?</a:t>
            </a:r>
          </a:p>
        </p:txBody>
      </p:sp>
    </p:spTree>
    <p:extLst>
      <p:ext uri="{BB962C8B-B14F-4D97-AF65-F5344CB8AC3E}">
        <p14:creationId xmlns:p14="http://schemas.microsoft.com/office/powerpoint/2010/main" val="33743710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559/1*HaGCkGkndQYrhEugg2Eycg.png">
            <a:extLst>
              <a:ext uri="{FF2B5EF4-FFF2-40B4-BE49-F238E27FC236}">
                <a16:creationId xmlns:a16="http://schemas.microsoft.com/office/drawing/2014/main" id="{B3ED5D4A-91B5-43B5-8A78-B283C0508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01" y="2166751"/>
            <a:ext cx="5104983" cy="316892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F746DF3-4EF0-4096-B19F-15E2E29E84EC}"/>
              </a:ext>
            </a:extLst>
          </p:cNvPr>
          <p:cNvSpPr>
            <a:spLocks noGrp="1"/>
          </p:cNvSpPr>
          <p:nvPr>
            <p:ph idx="1"/>
          </p:nvPr>
        </p:nvSpPr>
        <p:spPr>
          <a:xfrm>
            <a:off x="1271464" y="1240221"/>
            <a:ext cx="6184413" cy="4936742"/>
          </a:xfrm>
        </p:spPr>
        <p:txBody>
          <a:bodyPr/>
          <a:lstStyle/>
          <a:p>
            <a:r>
              <a:rPr lang="en-AU" b="1" dirty="0">
                <a:solidFill>
                  <a:schemeClr val="accent2"/>
                </a:solidFill>
              </a:rPr>
              <a:t>Think about explanations early</a:t>
            </a:r>
          </a:p>
          <a:p>
            <a:pPr lvl="1"/>
            <a:r>
              <a:rPr lang="en-AU" dirty="0"/>
              <a:t>Know what explanations are desired</a:t>
            </a:r>
          </a:p>
          <a:p>
            <a:pPr lvl="2"/>
            <a:r>
              <a:rPr lang="en-AU" dirty="0"/>
              <a:t>Close collaboration of all stake-holders</a:t>
            </a:r>
          </a:p>
          <a:p>
            <a:pPr lvl="1"/>
            <a:r>
              <a:rPr lang="en-AU" dirty="0"/>
              <a:t>Incorporate this into system design</a:t>
            </a:r>
          </a:p>
          <a:p>
            <a:pPr lvl="2"/>
            <a:r>
              <a:rPr lang="en-AU" dirty="0"/>
              <a:t>Design the architecture of the learning method to give intermediate results that pertain to these explanations</a:t>
            </a:r>
          </a:p>
          <a:p>
            <a:pPr lvl="1"/>
            <a:r>
              <a:rPr lang="en-AU" dirty="0">
                <a:solidFill>
                  <a:srgbClr val="C00000"/>
                </a:solidFill>
              </a:rPr>
              <a:t>Goal of explainable AI should not be to create AI that explains itself, rather to create AI that does not need to</a:t>
            </a:r>
          </a:p>
          <a:p>
            <a:pPr lvl="2"/>
            <a:endParaRPr lang="en-AU" dirty="0"/>
          </a:p>
        </p:txBody>
      </p:sp>
      <p:sp>
        <p:nvSpPr>
          <p:cNvPr id="3" name="Slide Number Placeholder 2">
            <a:extLst>
              <a:ext uri="{FF2B5EF4-FFF2-40B4-BE49-F238E27FC236}">
                <a16:creationId xmlns:a16="http://schemas.microsoft.com/office/drawing/2014/main" id="{5B6E185A-A91E-43F7-9F46-94A4CBC0002C}"/>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88</a:t>
            </a:fld>
            <a:endParaRPr lang="de-DE" altLang="de-DE" dirty="0">
              <a:solidFill>
                <a:srgbClr val="000000"/>
              </a:solidFill>
            </a:endParaRPr>
          </a:p>
        </p:txBody>
      </p:sp>
      <p:sp>
        <p:nvSpPr>
          <p:cNvPr id="4" name="Title 3">
            <a:extLst>
              <a:ext uri="{FF2B5EF4-FFF2-40B4-BE49-F238E27FC236}">
                <a16:creationId xmlns:a16="http://schemas.microsoft.com/office/drawing/2014/main" id="{81BA542A-7968-478C-B131-DBE9BA593E8F}"/>
              </a:ext>
            </a:extLst>
          </p:cNvPr>
          <p:cNvSpPr>
            <a:spLocks noGrp="1"/>
          </p:cNvSpPr>
          <p:nvPr>
            <p:ph type="title"/>
          </p:nvPr>
        </p:nvSpPr>
        <p:spPr/>
        <p:txBody>
          <a:bodyPr/>
          <a:lstStyle/>
          <a:p>
            <a:r>
              <a:rPr lang="en-AU" dirty="0"/>
              <a:t>Where to next?</a:t>
            </a:r>
          </a:p>
        </p:txBody>
      </p:sp>
      <p:sp>
        <p:nvSpPr>
          <p:cNvPr id="6" name="TextBox 5">
            <a:extLst>
              <a:ext uri="{FF2B5EF4-FFF2-40B4-BE49-F238E27FC236}">
                <a16:creationId xmlns:a16="http://schemas.microsoft.com/office/drawing/2014/main" id="{DA76F5D0-5240-4EAB-9BCE-1A8C39B77B40}"/>
              </a:ext>
            </a:extLst>
          </p:cNvPr>
          <p:cNvSpPr txBox="1"/>
          <p:nvPr/>
        </p:nvSpPr>
        <p:spPr>
          <a:xfrm>
            <a:off x="8869680" y="1018903"/>
            <a:ext cx="3283130" cy="275315"/>
          </a:xfrm>
          <a:prstGeom prst="rect">
            <a:avLst/>
          </a:prstGeom>
          <a:noFill/>
        </p:spPr>
        <p:txBody>
          <a:bodyPr wrap="square" rtlCol="0">
            <a:spAutoFit/>
          </a:bodyPr>
          <a:lstStyle/>
          <a:p>
            <a:pPr algn="r"/>
            <a:r>
              <a:rPr lang="en-AU" sz="1200" dirty="0"/>
              <a:t>Image Source: </a:t>
            </a:r>
            <a:r>
              <a:rPr lang="en-AU" sz="1200" dirty="0">
                <a:hlinkClick r:id="rId3"/>
              </a:rPr>
              <a:t>https://towardsdatascience.com</a:t>
            </a:r>
            <a:endParaRPr lang="en-AU" sz="1200" dirty="0"/>
          </a:p>
        </p:txBody>
      </p:sp>
    </p:spTree>
    <p:extLst>
      <p:ext uri="{BB962C8B-B14F-4D97-AF65-F5344CB8AC3E}">
        <p14:creationId xmlns:p14="http://schemas.microsoft.com/office/powerpoint/2010/main" val="328322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9FE37-8120-44C2-858E-C19A6750607C}"/>
              </a:ext>
            </a:extLst>
          </p:cNvPr>
          <p:cNvSpPr>
            <a:spLocks noGrp="1"/>
          </p:cNvSpPr>
          <p:nvPr>
            <p:ph idx="1"/>
          </p:nvPr>
        </p:nvSpPr>
        <p:spPr>
          <a:xfrm>
            <a:off x="1271464" y="1176222"/>
            <a:ext cx="7510794" cy="5051404"/>
          </a:xfrm>
        </p:spPr>
        <p:txBody>
          <a:bodyPr/>
          <a:lstStyle/>
          <a:p>
            <a:pPr marL="0" indent="0">
              <a:buNone/>
            </a:pPr>
            <a:r>
              <a:rPr lang="en-AU" b="1" dirty="0">
                <a:solidFill>
                  <a:schemeClr val="accent2"/>
                </a:solidFill>
              </a:rPr>
              <a:t>Pruning</a:t>
            </a:r>
          </a:p>
          <a:p>
            <a:r>
              <a:rPr lang="en-AU" sz="2600" dirty="0"/>
              <a:t>Induce sparsity in a network’s connection matrices</a:t>
            </a:r>
          </a:p>
          <a:p>
            <a:r>
              <a:rPr lang="en-AU" sz="2600" dirty="0"/>
              <a:t>Possible to remove 75-90% of neurons from a network without significantly affecting performance</a:t>
            </a:r>
          </a:p>
          <a:p>
            <a:pPr marL="0" indent="0">
              <a:buNone/>
            </a:pPr>
            <a:endParaRPr lang="en-AU" sz="1000" dirty="0"/>
          </a:p>
          <a:p>
            <a:pPr marL="0" indent="0">
              <a:buNone/>
            </a:pPr>
            <a:r>
              <a:rPr lang="en-AU" b="1" dirty="0">
                <a:solidFill>
                  <a:srgbClr val="C00000"/>
                </a:solidFill>
              </a:rPr>
              <a:t>Core idea:</a:t>
            </a:r>
          </a:p>
          <a:p>
            <a:r>
              <a:rPr lang="en-AU" sz="2600" dirty="0"/>
              <a:t>Rank neurons according to how much they contribute</a:t>
            </a:r>
          </a:p>
          <a:p>
            <a:pPr lvl="1"/>
            <a:r>
              <a:rPr lang="en-AU" dirty="0"/>
              <a:t>E.g., the L1/L2 norm of neuron weights</a:t>
            </a:r>
            <a:endParaRPr lang="en-AU" sz="2200" dirty="0"/>
          </a:p>
          <a:p>
            <a:r>
              <a:rPr lang="en-AU" sz="2600" dirty="0"/>
              <a:t>Remove the low ranking neurons from the network</a:t>
            </a:r>
          </a:p>
          <a:p>
            <a:r>
              <a:rPr lang="en-AU" sz="2600" dirty="0"/>
              <a:t>This results a smaller and faster network</a:t>
            </a:r>
          </a:p>
        </p:txBody>
      </p:sp>
      <p:sp>
        <p:nvSpPr>
          <p:cNvPr id="3" name="Slide Number Placeholder 2">
            <a:extLst>
              <a:ext uri="{FF2B5EF4-FFF2-40B4-BE49-F238E27FC236}">
                <a16:creationId xmlns:a16="http://schemas.microsoft.com/office/drawing/2014/main" id="{40511334-8AC2-47C4-B05E-326E2E739FED}"/>
              </a:ext>
            </a:extLst>
          </p:cNvPr>
          <p:cNvSpPr>
            <a:spLocks noGrp="1"/>
          </p:cNvSpPr>
          <p:nvPr>
            <p:ph type="sldNum" sz="quarter" idx="12"/>
          </p:nvPr>
        </p:nvSpPr>
        <p:spPr/>
        <p:txBody>
          <a:bodyPr/>
          <a:lstStyle/>
          <a:p>
            <a:fld id="{667D8933-62AD-445E-A27A-DA8AB2DA8AAE}" type="slidenum">
              <a:rPr lang="de-DE" altLang="de-DE" smtClean="0">
                <a:solidFill>
                  <a:srgbClr val="000000"/>
                </a:solidFill>
              </a:rPr>
              <a:pPr/>
              <a:t>9</a:t>
            </a:fld>
            <a:endParaRPr lang="de-DE" altLang="de-DE" dirty="0">
              <a:solidFill>
                <a:srgbClr val="000000"/>
              </a:solidFill>
            </a:endParaRPr>
          </a:p>
        </p:txBody>
      </p:sp>
      <p:sp>
        <p:nvSpPr>
          <p:cNvPr id="4" name="Title 3">
            <a:extLst>
              <a:ext uri="{FF2B5EF4-FFF2-40B4-BE49-F238E27FC236}">
                <a16:creationId xmlns:a16="http://schemas.microsoft.com/office/drawing/2014/main" id="{4CD0E35F-98AC-4234-89A6-1BD861EB2796}"/>
              </a:ext>
            </a:extLst>
          </p:cNvPr>
          <p:cNvSpPr>
            <a:spLocks noGrp="1"/>
          </p:cNvSpPr>
          <p:nvPr>
            <p:ph type="title"/>
          </p:nvPr>
        </p:nvSpPr>
        <p:spPr/>
        <p:txBody>
          <a:bodyPr/>
          <a:lstStyle/>
          <a:p>
            <a:r>
              <a:rPr lang="en-AU" dirty="0"/>
              <a:t>Compressing Deep Neural Networks</a:t>
            </a:r>
          </a:p>
        </p:txBody>
      </p:sp>
      <p:pic>
        <p:nvPicPr>
          <p:cNvPr id="6" name="Picture 5">
            <a:extLst>
              <a:ext uri="{FF2B5EF4-FFF2-40B4-BE49-F238E27FC236}">
                <a16:creationId xmlns:a16="http://schemas.microsoft.com/office/drawing/2014/main" id="{51ABF1F4-DF71-4FD0-8F8E-AD2EF2013CAE}"/>
              </a:ext>
            </a:extLst>
          </p:cNvPr>
          <p:cNvPicPr>
            <a:picLocks noChangeAspect="1"/>
          </p:cNvPicPr>
          <p:nvPr/>
        </p:nvPicPr>
        <p:blipFill>
          <a:blip r:embed="rId2"/>
          <a:stretch>
            <a:fillRect/>
          </a:stretch>
        </p:blipFill>
        <p:spPr>
          <a:xfrm>
            <a:off x="9697663" y="1176222"/>
            <a:ext cx="2287683" cy="2589701"/>
          </a:xfrm>
          <a:prstGeom prst="rect">
            <a:avLst/>
          </a:prstGeom>
        </p:spPr>
      </p:pic>
      <p:pic>
        <p:nvPicPr>
          <p:cNvPr id="7" name="Picture 6">
            <a:extLst>
              <a:ext uri="{FF2B5EF4-FFF2-40B4-BE49-F238E27FC236}">
                <a16:creationId xmlns:a16="http://schemas.microsoft.com/office/drawing/2014/main" id="{C486D4A8-C9F6-4084-9D52-BF06A828CDE0}"/>
              </a:ext>
            </a:extLst>
          </p:cNvPr>
          <p:cNvPicPr>
            <a:picLocks noChangeAspect="1"/>
          </p:cNvPicPr>
          <p:nvPr/>
        </p:nvPicPr>
        <p:blipFill>
          <a:blip r:embed="rId3"/>
          <a:stretch>
            <a:fillRect/>
          </a:stretch>
        </p:blipFill>
        <p:spPr>
          <a:xfrm>
            <a:off x="8993416" y="3887780"/>
            <a:ext cx="2916128" cy="2396388"/>
          </a:xfrm>
          <a:prstGeom prst="rect">
            <a:avLst/>
          </a:prstGeom>
        </p:spPr>
      </p:pic>
    </p:spTree>
    <p:extLst>
      <p:ext uri="{BB962C8B-B14F-4D97-AF65-F5344CB8AC3E}">
        <p14:creationId xmlns:p14="http://schemas.microsoft.com/office/powerpoint/2010/main" val="115844172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altLang="de-DE"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4002</TotalTime>
  <Words>5016</Words>
  <Application>Microsoft Office PowerPoint</Application>
  <PresentationFormat>Widescreen</PresentationFormat>
  <Paragraphs>786</Paragraphs>
  <Slides>88</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88</vt:i4>
      </vt:variant>
    </vt:vector>
  </HeadingPairs>
  <TitlesOfParts>
    <vt:vector size="92" baseType="lpstr">
      <vt:lpstr>Arial</vt:lpstr>
      <vt:lpstr>Calibri</vt:lpstr>
      <vt:lpstr>Cambria Math</vt:lpstr>
      <vt:lpstr>Leere Präsentation</vt:lpstr>
      <vt:lpstr>PowerPoint Presentation</vt:lpstr>
      <vt:lpstr>Outline of Lecture</vt:lpstr>
      <vt:lpstr>Next Generation Neural Network</vt:lpstr>
      <vt:lpstr>The Transformer Model</vt:lpstr>
      <vt:lpstr>The Transformer Model</vt:lpstr>
      <vt:lpstr>The Transformer Model</vt:lpstr>
      <vt:lpstr>The Transformer Model</vt:lpstr>
      <vt:lpstr>Compressing Deep Neural Networks</vt:lpstr>
      <vt:lpstr>Compressing Deep Neural Networks</vt:lpstr>
      <vt:lpstr>Compressing Deep Neural Networks</vt:lpstr>
      <vt:lpstr>Next Generation Neural Networks</vt:lpstr>
      <vt:lpstr>Teacher Student Networks</vt:lpstr>
      <vt:lpstr>Teacher Student Networks</vt:lpstr>
      <vt:lpstr>Teacher Student Networks</vt:lpstr>
      <vt:lpstr>Teacher Student Networks</vt:lpstr>
      <vt:lpstr>Next Generation Neural Networks</vt:lpstr>
      <vt:lpstr>Lottery Ticket Hypothesis</vt:lpstr>
      <vt:lpstr>Lottery Ticket Hypothesis</vt:lpstr>
      <vt:lpstr>Lottery Ticket Hypothesis</vt:lpstr>
      <vt:lpstr>Lottery Ticket Hypothesis</vt:lpstr>
      <vt:lpstr>Next Generation Neural Networks</vt:lpstr>
      <vt:lpstr>Generative Adversarial Networks </vt:lpstr>
      <vt:lpstr>Generative Adversarial Networks </vt:lpstr>
      <vt:lpstr>Generative Adversarial Networks </vt:lpstr>
      <vt:lpstr>Generative Adversarial Networks </vt:lpstr>
      <vt:lpstr>Generative Adversarial Networks </vt:lpstr>
      <vt:lpstr>GAN Example Image Generation</vt:lpstr>
      <vt:lpstr>GAN Example: Image Generation</vt:lpstr>
      <vt:lpstr>Generative Adversarial Networks </vt:lpstr>
      <vt:lpstr>Next Generation Neural Network</vt:lpstr>
      <vt:lpstr>Variational Autoencoders</vt:lpstr>
      <vt:lpstr>Variational Autoencoders</vt:lpstr>
      <vt:lpstr>Variational Autoencoders</vt:lpstr>
      <vt:lpstr>Variational Autoencoders</vt:lpstr>
      <vt:lpstr>Variational Autoencoders</vt:lpstr>
      <vt:lpstr>Variational Autoencoders</vt:lpstr>
      <vt:lpstr>Next Generation Neural Network</vt:lpstr>
      <vt:lpstr>Next Generation Neural Network</vt:lpstr>
      <vt:lpstr>Next Generation Neural Network</vt:lpstr>
      <vt:lpstr>XAI Introduction</vt:lpstr>
      <vt:lpstr>XAI Introduction</vt:lpstr>
      <vt:lpstr>XAI Introduction</vt:lpstr>
      <vt:lpstr>XAI Introduction</vt:lpstr>
      <vt:lpstr>Overview</vt:lpstr>
      <vt:lpstr>Overview</vt:lpstr>
      <vt:lpstr>Definitions</vt:lpstr>
      <vt:lpstr>Definitions </vt:lpstr>
      <vt:lpstr>Definitions</vt:lpstr>
      <vt:lpstr>Overview</vt:lpstr>
      <vt:lpstr>Importance of Interpretability</vt:lpstr>
      <vt:lpstr>Importance of Interpretability</vt:lpstr>
      <vt:lpstr>Importance of Interpretability</vt:lpstr>
      <vt:lpstr>Importance of Interpretability</vt:lpstr>
      <vt:lpstr>Importance of Interpretability</vt:lpstr>
      <vt:lpstr>Importance of Interpretability</vt:lpstr>
      <vt:lpstr>Overview</vt:lpstr>
      <vt:lpstr>Taxonomy of Interpretability Methods</vt:lpstr>
      <vt:lpstr>Taxonomy of Interpretability Methods</vt:lpstr>
      <vt:lpstr>Taxonomy of Interpretability Methods</vt:lpstr>
      <vt:lpstr>Overview</vt:lpstr>
      <vt:lpstr>Interpretable Models</vt:lpstr>
      <vt:lpstr>Interpretable Models</vt:lpstr>
      <vt:lpstr>Interpretable Models</vt:lpstr>
      <vt:lpstr>Interpretable Models</vt:lpstr>
      <vt:lpstr>Overview</vt:lpstr>
      <vt:lpstr>Model-Agnostic Methods</vt:lpstr>
      <vt:lpstr>Model-Agnostic Methods</vt:lpstr>
      <vt:lpstr>Model-Agnostic Methods</vt:lpstr>
      <vt:lpstr>Local Interpretable Model-Agnostic Explanations </vt:lpstr>
      <vt:lpstr>Local Interpretable Model-Agnostic Explanations </vt:lpstr>
      <vt:lpstr>Local Interpretable Model-Agnostic Explanations </vt:lpstr>
      <vt:lpstr>Local Interpretable Model-Agnostic Explanations </vt:lpstr>
      <vt:lpstr>Local Interpretable Model-Agnostic Explanations </vt:lpstr>
      <vt:lpstr>Overview</vt:lpstr>
      <vt:lpstr>Example-Based Explanations</vt:lpstr>
      <vt:lpstr>Example-Based Explanations</vt:lpstr>
      <vt:lpstr>Example-Based Explanations</vt:lpstr>
      <vt:lpstr>Example-Based Explanations</vt:lpstr>
      <vt:lpstr>Overview</vt:lpstr>
      <vt:lpstr>Neural Network Interpretation</vt:lpstr>
      <vt:lpstr>Neural Network Interpretation</vt:lpstr>
      <vt:lpstr>Neural Network Interpretation</vt:lpstr>
      <vt:lpstr>Neural Network Interpretation</vt:lpstr>
      <vt:lpstr>Neural Network Interpretation</vt:lpstr>
      <vt:lpstr>Neural Network Interpretation</vt:lpstr>
      <vt:lpstr>Overview</vt:lpstr>
      <vt:lpstr>Where to next?</vt:lpstr>
      <vt:lpstr>Where to next?</vt:lpstr>
    </vt:vector>
  </TitlesOfParts>
  <Company>Thomas Ottmann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Thomas Ottmann</dc:creator>
  <cp:lastModifiedBy>Nick Cummins</cp:lastModifiedBy>
  <cp:revision>1228</cp:revision>
  <dcterms:created xsi:type="dcterms:W3CDTF">2010-04-06T07:30:39Z</dcterms:created>
  <dcterms:modified xsi:type="dcterms:W3CDTF">2020-01-21T14:01:13Z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Thomas Ottmann</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Breitbild</vt:lpwstr>
  </property>
  <property fmtid="{D5CDD505-2E9C-101B-9397-08002B2CF9AE}" pid="10" name="ScaleCrop">
    <vt:bool>false</vt:bool>
  </property>
  <property fmtid="{D5CDD505-2E9C-101B-9397-08002B2CF9AE}" pid="11" name="ShareDoc">
    <vt:bool>false</vt:bool>
  </property>
  <property fmtid="{D5CDD505-2E9C-101B-9397-08002B2CF9AE}" pid="12" name="Slides">
    <vt:i4>7</vt:i4>
  </property>
</Properties>
</file>